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7" r:id="rId2"/>
    <p:sldId id="288" r:id="rId3"/>
    <p:sldId id="259" r:id="rId4"/>
    <p:sldId id="270" r:id="rId5"/>
    <p:sldId id="261" r:id="rId6"/>
    <p:sldId id="298" r:id="rId7"/>
    <p:sldId id="290" r:id="rId8"/>
    <p:sldId id="258" r:id="rId9"/>
    <p:sldId id="269" r:id="rId10"/>
    <p:sldId id="297" r:id="rId11"/>
    <p:sldId id="289" r:id="rId12"/>
    <p:sldId id="260" r:id="rId13"/>
    <p:sldId id="271" r:id="rId14"/>
    <p:sldId id="262" r:id="rId15"/>
    <p:sldId id="273" r:id="rId16"/>
    <p:sldId id="274" r:id="rId17"/>
    <p:sldId id="263" r:id="rId18"/>
    <p:sldId id="264" r:id="rId19"/>
    <p:sldId id="275" r:id="rId20"/>
    <p:sldId id="265" r:id="rId21"/>
    <p:sldId id="266" r:id="rId22"/>
    <p:sldId id="267" r:id="rId23"/>
    <p:sldId id="268" r:id="rId24"/>
    <p:sldId id="276" r:id="rId25"/>
    <p:sldId id="278" r:id="rId26"/>
    <p:sldId id="279" r:id="rId27"/>
    <p:sldId id="280" r:id="rId28"/>
    <p:sldId id="281" r:id="rId29"/>
    <p:sldId id="296" r:id="rId30"/>
    <p:sldId id="295" r:id="rId31"/>
    <p:sldId id="277" r:id="rId32"/>
    <p:sldId id="282" r:id="rId33"/>
    <p:sldId id="283" r:id="rId34"/>
    <p:sldId id="291" r:id="rId35"/>
    <p:sldId id="293" r:id="rId36"/>
    <p:sldId id="294" r:id="rId37"/>
    <p:sldId id="292" r:id="rId38"/>
    <p:sldId id="284" r:id="rId39"/>
    <p:sldId id="287" r:id="rId40"/>
    <p:sldId id="286"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7B2A6F0-41A5-4DA9-9F1A-E2C73ADCF8BE}" v="438" dt="2022-06-25T16:10:50.046"/>
    <p1510:client id="{290F5EE7-01D4-43E1-9D18-15E10C2CD688}" v="67" dt="2022-06-26T06:27:58.455"/>
    <p1510:client id="{29E58A49-CC30-4A3B-A90F-CC8AD1FE4033}" v="314" dt="2022-06-25T15:26:07.149"/>
    <p1510:client id="{55D5D0EC-8BD9-4838-BCDE-A12E412734EF}" v="47" dt="2022-06-25T15:38:47.076"/>
    <p1510:client id="{7C72D9CE-FA80-4D25-83AD-6C1FFAB1E2A3}" v="1345" dt="2022-06-26T10:55:35.492"/>
    <p1510:client id="{AD20D7D9-2299-4986-8BF3-FC0AACB0560A}" v="715" dt="2022-06-26T03:11:03.435"/>
    <p1510:client id="{AE5C877A-46B9-4783-A0A7-7B2B00752D3E}" v="300" dt="2022-06-26T03:55:33.012"/>
    <p1510:client id="{F2062195-B8CE-4C0B-B175-A4283364DD8B}" v="69" dt="2022-06-25T14:40:45.61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4" d="100"/>
          <a:sy n="64" d="100"/>
        </p:scale>
        <p:origin x="954"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s>
</file>

<file path=ppt/diagrams/_rels/data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svg"/><Relationship Id="rId1" Type="http://schemas.openxmlformats.org/officeDocument/2006/relationships/image" Target="../media/image28.png"/><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image" Target="../media/image31.svg"/></Relationships>
</file>

<file path=ppt/diagrams/_rels/data3.xml.rels><?xml version="1.0" encoding="UTF-8" standalone="yes"?>
<Relationships xmlns="http://schemas.openxmlformats.org/package/2006/relationships"><Relationship Id="rId2" Type="http://schemas.openxmlformats.org/officeDocument/2006/relationships/hyperlink" Target="https://en.wikipedia.org/wiki/Blockchain" TargetMode="External"/><Relationship Id="rId1" Type="http://schemas.openxmlformats.org/officeDocument/2006/relationships/hyperlink" Target="https://www.blockchain.com/" TargetMode="External"/></Relationships>
</file>

<file path=ppt/diagrams/_rels/drawing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svg"/><Relationship Id="rId1" Type="http://schemas.openxmlformats.org/officeDocument/2006/relationships/image" Target="../media/image28.png"/><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image" Target="../media/image31.svg"/></Relationships>
</file>

<file path=ppt/diagrams/_rels/drawing3.xml.rels><?xml version="1.0" encoding="UTF-8" standalone="yes"?>
<Relationships xmlns="http://schemas.openxmlformats.org/package/2006/relationships"><Relationship Id="rId2" Type="http://schemas.openxmlformats.org/officeDocument/2006/relationships/hyperlink" Target="https://en.wikipedia.org/wiki/Blockchain" TargetMode="External"/><Relationship Id="rId1" Type="http://schemas.openxmlformats.org/officeDocument/2006/relationships/hyperlink" Target="https://www.blockchain.com/" TargetMode="Externa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D5E5210-6B98-4AF3-948D-2BBF2A19A4D3}"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78AD8CF0-D0FF-49EE-BAC9-652E9AC638D5}">
      <dgm:prSet/>
      <dgm:spPr/>
      <dgm:t>
        <a:bodyPr/>
        <a:lstStyle/>
        <a:p>
          <a:r>
            <a:rPr lang="en-US" dirty="0"/>
            <a:t>In normal Crowdfunding as there is no security ensured for contribution amount.</a:t>
          </a:r>
        </a:p>
      </dgm:t>
    </dgm:pt>
    <dgm:pt modelId="{D10DF042-1389-4EB9-B349-8C205AF2684B}" type="parTrans" cxnId="{686F7547-B147-423C-9092-D82C9166E05B}">
      <dgm:prSet/>
      <dgm:spPr/>
      <dgm:t>
        <a:bodyPr/>
        <a:lstStyle/>
        <a:p>
          <a:endParaRPr lang="en-US"/>
        </a:p>
      </dgm:t>
    </dgm:pt>
    <dgm:pt modelId="{F75A415A-144E-472B-969A-3996FF862E2D}" type="sibTrans" cxnId="{686F7547-B147-423C-9092-D82C9166E05B}">
      <dgm:prSet/>
      <dgm:spPr/>
      <dgm:t>
        <a:bodyPr/>
        <a:lstStyle/>
        <a:p>
          <a:endParaRPr lang="en-US"/>
        </a:p>
      </dgm:t>
    </dgm:pt>
    <dgm:pt modelId="{0812A51C-54E7-4C3E-983E-52B359486378}">
      <dgm:prSet/>
      <dgm:spPr/>
      <dgm:t>
        <a:bodyPr/>
        <a:lstStyle/>
        <a:p>
          <a:r>
            <a:rPr lang="en-US" dirty="0"/>
            <a:t>Crowdfunding Platform Face The High Risks Of Fraud</a:t>
          </a:r>
        </a:p>
      </dgm:t>
    </dgm:pt>
    <dgm:pt modelId="{050904FF-E33E-42FD-A4E7-9A899EE7C00E}" type="parTrans" cxnId="{9DCC26ED-132B-4436-B8EA-E88D8AB67FC2}">
      <dgm:prSet/>
      <dgm:spPr/>
      <dgm:t>
        <a:bodyPr/>
        <a:lstStyle/>
        <a:p>
          <a:endParaRPr lang="en-US"/>
        </a:p>
      </dgm:t>
    </dgm:pt>
    <dgm:pt modelId="{8F9C99A3-ABFF-4F47-B763-2A7271F721B6}" type="sibTrans" cxnId="{9DCC26ED-132B-4436-B8EA-E88D8AB67FC2}">
      <dgm:prSet/>
      <dgm:spPr/>
      <dgm:t>
        <a:bodyPr/>
        <a:lstStyle/>
        <a:p>
          <a:endParaRPr lang="en-US"/>
        </a:p>
      </dgm:t>
    </dgm:pt>
    <dgm:pt modelId="{A87752D1-4F0E-48DC-ABF5-DD2341F588D6}">
      <dgm:prSet/>
      <dgm:spPr/>
      <dgm:t>
        <a:bodyPr/>
        <a:lstStyle/>
        <a:p>
          <a:pPr rtl="0"/>
          <a:r>
            <a:rPr lang="en-US" dirty="0"/>
            <a:t>Intellectual Property Isn't Protected On Crowdfunding </a:t>
          </a:r>
          <a:r>
            <a:rPr lang="en-US" dirty="0">
              <a:latin typeface="Calibri Light" panose="020F0302020204030204"/>
            </a:rPr>
            <a:t>Platform</a:t>
          </a:r>
        </a:p>
      </dgm:t>
    </dgm:pt>
    <dgm:pt modelId="{34A03F6E-7EFE-44AE-9067-C921BCC08B9B}" type="parTrans" cxnId="{85D97362-6B37-4C64-BD38-9755D88CB74D}">
      <dgm:prSet/>
      <dgm:spPr/>
      <dgm:t>
        <a:bodyPr/>
        <a:lstStyle/>
        <a:p>
          <a:endParaRPr lang="en-US"/>
        </a:p>
      </dgm:t>
    </dgm:pt>
    <dgm:pt modelId="{A2911EAB-FE27-4ED1-8AEE-F616998AF2C9}" type="sibTrans" cxnId="{85D97362-6B37-4C64-BD38-9755D88CB74D}">
      <dgm:prSet/>
      <dgm:spPr/>
      <dgm:t>
        <a:bodyPr/>
        <a:lstStyle/>
        <a:p>
          <a:endParaRPr lang="en-US"/>
        </a:p>
      </dgm:t>
    </dgm:pt>
    <dgm:pt modelId="{BF45F1C8-A386-47DB-B3FA-0A40A656C8F5}">
      <dgm:prSet phldr="0"/>
      <dgm:spPr/>
      <dgm:t>
        <a:bodyPr/>
        <a:lstStyle/>
        <a:p>
          <a:r>
            <a:rPr lang="en-US" dirty="0">
              <a:latin typeface="Calibri Light" panose="020F0302020204030204"/>
            </a:rPr>
            <a:t>Transparency</a:t>
          </a:r>
          <a:r>
            <a:rPr lang="en-US" dirty="0"/>
            <a:t> &amp; Anti-Fraud</a:t>
          </a:r>
          <a:br>
            <a:rPr lang="en-US" dirty="0"/>
          </a:br>
          <a:endParaRPr lang="en-US" dirty="0"/>
        </a:p>
      </dgm:t>
    </dgm:pt>
    <dgm:pt modelId="{96849F9A-E5FD-4937-9D78-B9AE7E64A0B8}" type="parTrans" cxnId="{ECE6D4FD-99EE-42C2-A429-1FDC3BAF9AF4}">
      <dgm:prSet/>
      <dgm:spPr/>
      <dgm:t>
        <a:bodyPr/>
        <a:lstStyle/>
        <a:p>
          <a:endParaRPr lang="en-US"/>
        </a:p>
      </dgm:t>
    </dgm:pt>
    <dgm:pt modelId="{746FDCFC-E501-4B99-8706-5B8A8052D4DC}" type="sibTrans" cxnId="{ECE6D4FD-99EE-42C2-A429-1FDC3BAF9AF4}">
      <dgm:prSet/>
      <dgm:spPr/>
      <dgm:t>
        <a:bodyPr/>
        <a:lstStyle/>
        <a:p>
          <a:endParaRPr lang="en-US"/>
        </a:p>
      </dgm:t>
    </dgm:pt>
    <dgm:pt modelId="{8EFFA144-74F2-47AF-8991-A2C12FEDB4A5}">
      <dgm:prSet phldr="0"/>
      <dgm:spPr/>
      <dgm:t>
        <a:bodyPr/>
        <a:lstStyle/>
        <a:p>
          <a:r>
            <a:rPr lang="en-US" dirty="0">
              <a:latin typeface="Calibri Light" panose="020F0302020204030204"/>
            </a:rPr>
            <a:t>Country boundary</a:t>
          </a:r>
        </a:p>
      </dgm:t>
    </dgm:pt>
    <dgm:pt modelId="{13487815-068D-4590-904B-62AA4E4B9D7A}" type="parTrans" cxnId="{2570B9B6-1AC4-4213-8870-6F1F53B20FD5}">
      <dgm:prSet/>
      <dgm:spPr/>
      <dgm:t>
        <a:bodyPr/>
        <a:lstStyle/>
        <a:p>
          <a:endParaRPr lang="en-US"/>
        </a:p>
      </dgm:t>
    </dgm:pt>
    <dgm:pt modelId="{F5F48EF9-C783-4471-9656-18569A24E772}" type="sibTrans" cxnId="{2570B9B6-1AC4-4213-8870-6F1F53B20FD5}">
      <dgm:prSet/>
      <dgm:spPr/>
      <dgm:t>
        <a:bodyPr/>
        <a:lstStyle/>
        <a:p>
          <a:endParaRPr lang="en-US"/>
        </a:p>
      </dgm:t>
    </dgm:pt>
    <dgm:pt modelId="{F9BDE3C9-C39D-463F-B1C8-91D39C71AEDA}" type="pres">
      <dgm:prSet presAssocID="{0D5E5210-6B98-4AF3-948D-2BBF2A19A4D3}" presName="linear" presStyleCnt="0">
        <dgm:presLayoutVars>
          <dgm:animLvl val="lvl"/>
          <dgm:resizeHandles val="exact"/>
        </dgm:presLayoutVars>
      </dgm:prSet>
      <dgm:spPr/>
    </dgm:pt>
    <dgm:pt modelId="{0AA73364-D4A9-4142-86FE-AB867A6E5AAA}" type="pres">
      <dgm:prSet presAssocID="{78AD8CF0-D0FF-49EE-BAC9-652E9AC638D5}" presName="parentText" presStyleLbl="node1" presStyleIdx="0" presStyleCnt="5">
        <dgm:presLayoutVars>
          <dgm:chMax val="0"/>
          <dgm:bulletEnabled val="1"/>
        </dgm:presLayoutVars>
      </dgm:prSet>
      <dgm:spPr/>
    </dgm:pt>
    <dgm:pt modelId="{DC29C724-6173-4797-AF19-68FD7B62851D}" type="pres">
      <dgm:prSet presAssocID="{F75A415A-144E-472B-969A-3996FF862E2D}" presName="spacer" presStyleCnt="0"/>
      <dgm:spPr/>
    </dgm:pt>
    <dgm:pt modelId="{901B2698-2583-4565-BD98-DE4170801C94}" type="pres">
      <dgm:prSet presAssocID="{0812A51C-54E7-4C3E-983E-52B359486378}" presName="parentText" presStyleLbl="node1" presStyleIdx="1" presStyleCnt="5">
        <dgm:presLayoutVars>
          <dgm:chMax val="0"/>
          <dgm:bulletEnabled val="1"/>
        </dgm:presLayoutVars>
      </dgm:prSet>
      <dgm:spPr/>
    </dgm:pt>
    <dgm:pt modelId="{21FC1345-A8D9-40DF-AFCD-E23ED61A6036}" type="pres">
      <dgm:prSet presAssocID="{8F9C99A3-ABFF-4F47-B763-2A7271F721B6}" presName="spacer" presStyleCnt="0"/>
      <dgm:spPr/>
    </dgm:pt>
    <dgm:pt modelId="{D90B1263-BB2D-4AD1-B51A-A472778D74F6}" type="pres">
      <dgm:prSet presAssocID="{A87752D1-4F0E-48DC-ABF5-DD2341F588D6}" presName="parentText" presStyleLbl="node1" presStyleIdx="2" presStyleCnt="5">
        <dgm:presLayoutVars>
          <dgm:chMax val="0"/>
          <dgm:bulletEnabled val="1"/>
        </dgm:presLayoutVars>
      </dgm:prSet>
      <dgm:spPr/>
    </dgm:pt>
    <dgm:pt modelId="{AA886CD5-4A9B-4443-9010-E0AFD02F2FB5}" type="pres">
      <dgm:prSet presAssocID="{A2911EAB-FE27-4ED1-8AEE-F616998AF2C9}" presName="spacer" presStyleCnt="0"/>
      <dgm:spPr/>
    </dgm:pt>
    <dgm:pt modelId="{E69D19A6-16D3-4F27-AD39-F3EE2C0DD79F}" type="pres">
      <dgm:prSet presAssocID="{8EFFA144-74F2-47AF-8991-A2C12FEDB4A5}" presName="parentText" presStyleLbl="node1" presStyleIdx="3" presStyleCnt="5">
        <dgm:presLayoutVars>
          <dgm:chMax val="0"/>
          <dgm:bulletEnabled val="1"/>
        </dgm:presLayoutVars>
      </dgm:prSet>
      <dgm:spPr/>
    </dgm:pt>
    <dgm:pt modelId="{DED7A5C4-543F-4583-98D3-02DDC14CBD73}" type="pres">
      <dgm:prSet presAssocID="{F5F48EF9-C783-4471-9656-18569A24E772}" presName="spacer" presStyleCnt="0"/>
      <dgm:spPr/>
    </dgm:pt>
    <dgm:pt modelId="{B42F21AE-6283-4E54-B616-C9E88A5298F5}" type="pres">
      <dgm:prSet presAssocID="{BF45F1C8-A386-47DB-B3FA-0A40A656C8F5}" presName="parentText" presStyleLbl="node1" presStyleIdx="4" presStyleCnt="5">
        <dgm:presLayoutVars>
          <dgm:chMax val="0"/>
          <dgm:bulletEnabled val="1"/>
        </dgm:presLayoutVars>
      </dgm:prSet>
      <dgm:spPr/>
    </dgm:pt>
  </dgm:ptLst>
  <dgm:cxnLst>
    <dgm:cxn modelId="{91759219-8FF1-4847-8127-4CBB5CD72890}" type="presOf" srcId="{0D5E5210-6B98-4AF3-948D-2BBF2A19A4D3}" destId="{F9BDE3C9-C39D-463F-B1C8-91D39C71AEDA}" srcOrd="0" destOrd="0" presId="urn:microsoft.com/office/officeart/2005/8/layout/vList2"/>
    <dgm:cxn modelId="{85D97362-6B37-4C64-BD38-9755D88CB74D}" srcId="{0D5E5210-6B98-4AF3-948D-2BBF2A19A4D3}" destId="{A87752D1-4F0E-48DC-ABF5-DD2341F588D6}" srcOrd="2" destOrd="0" parTransId="{34A03F6E-7EFE-44AE-9067-C921BCC08B9B}" sibTransId="{A2911EAB-FE27-4ED1-8AEE-F616998AF2C9}"/>
    <dgm:cxn modelId="{686F7547-B147-423C-9092-D82C9166E05B}" srcId="{0D5E5210-6B98-4AF3-948D-2BBF2A19A4D3}" destId="{78AD8CF0-D0FF-49EE-BAC9-652E9AC638D5}" srcOrd="0" destOrd="0" parTransId="{D10DF042-1389-4EB9-B349-8C205AF2684B}" sibTransId="{F75A415A-144E-472B-969A-3996FF862E2D}"/>
    <dgm:cxn modelId="{7F64356A-989D-4819-ABC8-3B20D1FA3C97}" type="presOf" srcId="{78AD8CF0-D0FF-49EE-BAC9-652E9AC638D5}" destId="{0AA73364-D4A9-4142-86FE-AB867A6E5AAA}" srcOrd="0" destOrd="0" presId="urn:microsoft.com/office/officeart/2005/8/layout/vList2"/>
    <dgm:cxn modelId="{3229F57A-E007-4565-856F-F4B1DC8AB00A}" type="presOf" srcId="{8EFFA144-74F2-47AF-8991-A2C12FEDB4A5}" destId="{E69D19A6-16D3-4F27-AD39-F3EE2C0DD79F}" srcOrd="0" destOrd="0" presId="urn:microsoft.com/office/officeart/2005/8/layout/vList2"/>
    <dgm:cxn modelId="{B25B5C8D-AE2F-4EEC-B89B-D395B98D8C2B}" type="presOf" srcId="{0812A51C-54E7-4C3E-983E-52B359486378}" destId="{901B2698-2583-4565-BD98-DE4170801C94}" srcOrd="0" destOrd="0" presId="urn:microsoft.com/office/officeart/2005/8/layout/vList2"/>
    <dgm:cxn modelId="{704D558F-EB25-44F4-8289-ACBBA0A5F4BC}" type="presOf" srcId="{A87752D1-4F0E-48DC-ABF5-DD2341F588D6}" destId="{D90B1263-BB2D-4AD1-B51A-A472778D74F6}" srcOrd="0" destOrd="0" presId="urn:microsoft.com/office/officeart/2005/8/layout/vList2"/>
    <dgm:cxn modelId="{2570B9B6-1AC4-4213-8870-6F1F53B20FD5}" srcId="{0D5E5210-6B98-4AF3-948D-2BBF2A19A4D3}" destId="{8EFFA144-74F2-47AF-8991-A2C12FEDB4A5}" srcOrd="3" destOrd="0" parTransId="{13487815-068D-4590-904B-62AA4E4B9D7A}" sibTransId="{F5F48EF9-C783-4471-9656-18569A24E772}"/>
    <dgm:cxn modelId="{665A80E8-CE0A-4D49-8A0A-4D92CEC2FDEC}" type="presOf" srcId="{BF45F1C8-A386-47DB-B3FA-0A40A656C8F5}" destId="{B42F21AE-6283-4E54-B616-C9E88A5298F5}" srcOrd="0" destOrd="0" presId="urn:microsoft.com/office/officeart/2005/8/layout/vList2"/>
    <dgm:cxn modelId="{9DCC26ED-132B-4436-B8EA-E88D8AB67FC2}" srcId="{0D5E5210-6B98-4AF3-948D-2BBF2A19A4D3}" destId="{0812A51C-54E7-4C3E-983E-52B359486378}" srcOrd="1" destOrd="0" parTransId="{050904FF-E33E-42FD-A4E7-9A899EE7C00E}" sibTransId="{8F9C99A3-ABFF-4F47-B763-2A7271F721B6}"/>
    <dgm:cxn modelId="{ECE6D4FD-99EE-42C2-A429-1FDC3BAF9AF4}" srcId="{0D5E5210-6B98-4AF3-948D-2BBF2A19A4D3}" destId="{BF45F1C8-A386-47DB-B3FA-0A40A656C8F5}" srcOrd="4" destOrd="0" parTransId="{96849F9A-E5FD-4937-9D78-B9AE7E64A0B8}" sibTransId="{746FDCFC-E501-4B99-8706-5B8A8052D4DC}"/>
    <dgm:cxn modelId="{78301785-81CB-462C-BA05-E0C0894FC22F}" type="presParOf" srcId="{F9BDE3C9-C39D-463F-B1C8-91D39C71AEDA}" destId="{0AA73364-D4A9-4142-86FE-AB867A6E5AAA}" srcOrd="0" destOrd="0" presId="urn:microsoft.com/office/officeart/2005/8/layout/vList2"/>
    <dgm:cxn modelId="{2A50C918-4131-408C-A61D-67C661CD52E9}" type="presParOf" srcId="{F9BDE3C9-C39D-463F-B1C8-91D39C71AEDA}" destId="{DC29C724-6173-4797-AF19-68FD7B62851D}" srcOrd="1" destOrd="0" presId="urn:microsoft.com/office/officeart/2005/8/layout/vList2"/>
    <dgm:cxn modelId="{51CD3A7E-1573-47D3-9214-E1519368FFD3}" type="presParOf" srcId="{F9BDE3C9-C39D-463F-B1C8-91D39C71AEDA}" destId="{901B2698-2583-4565-BD98-DE4170801C94}" srcOrd="2" destOrd="0" presId="urn:microsoft.com/office/officeart/2005/8/layout/vList2"/>
    <dgm:cxn modelId="{E586A720-909C-4EAA-A5AC-358FFE36D1FF}" type="presParOf" srcId="{F9BDE3C9-C39D-463F-B1C8-91D39C71AEDA}" destId="{21FC1345-A8D9-40DF-AFCD-E23ED61A6036}" srcOrd="3" destOrd="0" presId="urn:microsoft.com/office/officeart/2005/8/layout/vList2"/>
    <dgm:cxn modelId="{2C158C97-AEFC-4623-9DB3-9D6BE6675D1F}" type="presParOf" srcId="{F9BDE3C9-C39D-463F-B1C8-91D39C71AEDA}" destId="{D90B1263-BB2D-4AD1-B51A-A472778D74F6}" srcOrd="4" destOrd="0" presId="urn:microsoft.com/office/officeart/2005/8/layout/vList2"/>
    <dgm:cxn modelId="{06A60C24-BCA1-4D63-80F4-53345C36BBB5}" type="presParOf" srcId="{F9BDE3C9-C39D-463F-B1C8-91D39C71AEDA}" destId="{AA886CD5-4A9B-4443-9010-E0AFD02F2FB5}" srcOrd="5" destOrd="0" presId="urn:microsoft.com/office/officeart/2005/8/layout/vList2"/>
    <dgm:cxn modelId="{56CEE6F9-10D0-4C89-BC9E-B76EEAF1A7E1}" type="presParOf" srcId="{F9BDE3C9-C39D-463F-B1C8-91D39C71AEDA}" destId="{E69D19A6-16D3-4F27-AD39-F3EE2C0DD79F}" srcOrd="6" destOrd="0" presId="urn:microsoft.com/office/officeart/2005/8/layout/vList2"/>
    <dgm:cxn modelId="{7646187F-F32B-4E72-B5D9-C18A2EB3D21E}" type="presParOf" srcId="{F9BDE3C9-C39D-463F-B1C8-91D39C71AEDA}" destId="{DED7A5C4-543F-4583-98D3-02DDC14CBD73}" srcOrd="7" destOrd="0" presId="urn:microsoft.com/office/officeart/2005/8/layout/vList2"/>
    <dgm:cxn modelId="{8E851CC1-C935-4B5C-995C-282CFFD4A391}" type="presParOf" srcId="{F9BDE3C9-C39D-463F-B1C8-91D39C71AEDA}" destId="{B42F21AE-6283-4E54-B616-C9E88A5298F5}" srcOrd="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E9612BB-B941-4C8C-9837-84AA84BEE13B}"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5D5FA977-A780-414F-B458-C211450F4B60}">
      <dgm:prSet/>
      <dgm:spPr/>
      <dgm:t>
        <a:bodyPr/>
        <a:lstStyle/>
        <a:p>
          <a:pPr>
            <a:lnSpc>
              <a:spcPct val="100000"/>
            </a:lnSpc>
            <a:defRPr cap="all"/>
          </a:pPr>
          <a:r>
            <a:rPr lang="en-US"/>
            <a:t>Optimized For speed</a:t>
          </a:r>
        </a:p>
      </dgm:t>
    </dgm:pt>
    <dgm:pt modelId="{1F18C49E-670A-4CFB-AC8A-D938591C3C45}" type="parTrans" cxnId="{1EAAE2CF-1F3E-41B4-8DF6-82C301AD228D}">
      <dgm:prSet/>
      <dgm:spPr/>
      <dgm:t>
        <a:bodyPr/>
        <a:lstStyle/>
        <a:p>
          <a:endParaRPr lang="en-US"/>
        </a:p>
      </dgm:t>
    </dgm:pt>
    <dgm:pt modelId="{B7E6808E-083F-46E1-AF89-41F9D5D6219E}" type="sibTrans" cxnId="{1EAAE2CF-1F3E-41B4-8DF6-82C301AD228D}">
      <dgm:prSet/>
      <dgm:spPr/>
      <dgm:t>
        <a:bodyPr/>
        <a:lstStyle/>
        <a:p>
          <a:endParaRPr lang="en-US"/>
        </a:p>
      </dgm:t>
    </dgm:pt>
    <dgm:pt modelId="{AAC8C7F6-F46A-4D21-AFB5-D4EE4C4F508D}">
      <dgm:prSet/>
      <dgm:spPr/>
      <dgm:t>
        <a:bodyPr/>
        <a:lstStyle/>
        <a:p>
          <a:pPr>
            <a:lnSpc>
              <a:spcPct val="100000"/>
            </a:lnSpc>
            <a:defRPr cap="all"/>
          </a:pPr>
          <a:r>
            <a:rPr lang="en-US"/>
            <a:t>Secure</a:t>
          </a:r>
        </a:p>
      </dgm:t>
    </dgm:pt>
    <dgm:pt modelId="{1FB5F3B6-0C68-417B-9933-3FD910D3600B}" type="parTrans" cxnId="{3C6D92FA-8139-443F-90B6-4E0B663C2553}">
      <dgm:prSet/>
      <dgm:spPr/>
      <dgm:t>
        <a:bodyPr/>
        <a:lstStyle/>
        <a:p>
          <a:endParaRPr lang="en-US"/>
        </a:p>
      </dgm:t>
    </dgm:pt>
    <dgm:pt modelId="{5C031011-FA4F-4415-A2C1-560380326E77}" type="sibTrans" cxnId="{3C6D92FA-8139-443F-90B6-4E0B663C2553}">
      <dgm:prSet/>
      <dgm:spPr/>
      <dgm:t>
        <a:bodyPr/>
        <a:lstStyle/>
        <a:p>
          <a:endParaRPr lang="en-US"/>
        </a:p>
      </dgm:t>
    </dgm:pt>
    <dgm:pt modelId="{C9EF2812-4285-4047-B06F-F2D037BD07FC}">
      <dgm:prSet/>
      <dgm:spPr/>
      <dgm:t>
        <a:bodyPr/>
        <a:lstStyle/>
        <a:p>
          <a:pPr>
            <a:lnSpc>
              <a:spcPct val="100000"/>
            </a:lnSpc>
            <a:defRPr cap="all"/>
          </a:pPr>
          <a:r>
            <a:rPr lang="en-US"/>
            <a:t>Efficient</a:t>
          </a:r>
        </a:p>
      </dgm:t>
    </dgm:pt>
    <dgm:pt modelId="{735288F2-604B-4985-B09C-6F92DF31BEF1}" type="parTrans" cxnId="{732C9A3D-E5A8-4163-A75B-200D60BAAB87}">
      <dgm:prSet/>
      <dgm:spPr/>
      <dgm:t>
        <a:bodyPr/>
        <a:lstStyle/>
        <a:p>
          <a:endParaRPr lang="en-US"/>
        </a:p>
      </dgm:t>
    </dgm:pt>
    <dgm:pt modelId="{38448801-D4A8-48FD-BDBD-04C40C6B895C}" type="sibTrans" cxnId="{732C9A3D-E5A8-4163-A75B-200D60BAAB87}">
      <dgm:prSet/>
      <dgm:spPr/>
      <dgm:t>
        <a:bodyPr/>
        <a:lstStyle/>
        <a:p>
          <a:endParaRPr lang="en-US"/>
        </a:p>
      </dgm:t>
    </dgm:pt>
    <dgm:pt modelId="{F4C34B89-3C6E-4C55-94F1-E4662AC46163}" type="pres">
      <dgm:prSet presAssocID="{AE9612BB-B941-4C8C-9837-84AA84BEE13B}" presName="root" presStyleCnt="0">
        <dgm:presLayoutVars>
          <dgm:dir/>
          <dgm:resizeHandles val="exact"/>
        </dgm:presLayoutVars>
      </dgm:prSet>
      <dgm:spPr/>
    </dgm:pt>
    <dgm:pt modelId="{599009E9-50C8-4FB7-A0BB-8332FB5D4FDD}" type="pres">
      <dgm:prSet presAssocID="{5D5FA977-A780-414F-B458-C211450F4B60}" presName="compNode" presStyleCnt="0"/>
      <dgm:spPr/>
    </dgm:pt>
    <dgm:pt modelId="{3F623DB5-8B95-4B7D-9D53-042A0E2C3C43}" type="pres">
      <dgm:prSet presAssocID="{5D5FA977-A780-414F-B458-C211450F4B60}" presName="iconBgRect" presStyleLbl="bgShp" presStyleIdx="0" presStyleCnt="3"/>
      <dgm:spPr/>
    </dgm:pt>
    <dgm:pt modelId="{4EC9F5D0-DEB2-43E1-83E8-FBCE18D02887}" type="pres">
      <dgm:prSet presAssocID="{5D5FA977-A780-414F-B458-C211450F4B60}"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Gauge"/>
        </a:ext>
      </dgm:extLst>
    </dgm:pt>
    <dgm:pt modelId="{CF056109-CE1B-4DAA-BCB4-92E538E029A7}" type="pres">
      <dgm:prSet presAssocID="{5D5FA977-A780-414F-B458-C211450F4B60}" presName="spaceRect" presStyleCnt="0"/>
      <dgm:spPr/>
    </dgm:pt>
    <dgm:pt modelId="{31F55CB5-06DC-40E4-85AB-9D98A678FCFC}" type="pres">
      <dgm:prSet presAssocID="{5D5FA977-A780-414F-B458-C211450F4B60}" presName="textRect" presStyleLbl="revTx" presStyleIdx="0" presStyleCnt="3">
        <dgm:presLayoutVars>
          <dgm:chMax val="1"/>
          <dgm:chPref val="1"/>
        </dgm:presLayoutVars>
      </dgm:prSet>
      <dgm:spPr/>
    </dgm:pt>
    <dgm:pt modelId="{5EDE5DE3-866A-4C7B-89E4-B4C5E6A7A7F2}" type="pres">
      <dgm:prSet presAssocID="{B7E6808E-083F-46E1-AF89-41F9D5D6219E}" presName="sibTrans" presStyleCnt="0"/>
      <dgm:spPr/>
    </dgm:pt>
    <dgm:pt modelId="{0038838A-98EF-4673-A9BF-8E841FAB6107}" type="pres">
      <dgm:prSet presAssocID="{AAC8C7F6-F46A-4D21-AFB5-D4EE4C4F508D}" presName="compNode" presStyleCnt="0"/>
      <dgm:spPr/>
    </dgm:pt>
    <dgm:pt modelId="{9D72C828-AF6E-4B56-8EE7-D9F22E6DB323}" type="pres">
      <dgm:prSet presAssocID="{AAC8C7F6-F46A-4D21-AFB5-D4EE4C4F508D}" presName="iconBgRect" presStyleLbl="bgShp" presStyleIdx="1" presStyleCnt="3"/>
      <dgm:spPr/>
    </dgm:pt>
    <dgm:pt modelId="{F0F351AB-F877-4478-AC74-89D7F48E0DBF}" type="pres">
      <dgm:prSet presAssocID="{AAC8C7F6-F46A-4D21-AFB5-D4EE4C4F508D}"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Lock"/>
        </a:ext>
      </dgm:extLst>
    </dgm:pt>
    <dgm:pt modelId="{A27C01E3-397E-4ED7-A108-2AE57445A049}" type="pres">
      <dgm:prSet presAssocID="{AAC8C7F6-F46A-4D21-AFB5-D4EE4C4F508D}" presName="spaceRect" presStyleCnt="0"/>
      <dgm:spPr/>
    </dgm:pt>
    <dgm:pt modelId="{B6A080D6-0058-43AE-AFB9-087B6411CECB}" type="pres">
      <dgm:prSet presAssocID="{AAC8C7F6-F46A-4D21-AFB5-D4EE4C4F508D}" presName="textRect" presStyleLbl="revTx" presStyleIdx="1" presStyleCnt="3">
        <dgm:presLayoutVars>
          <dgm:chMax val="1"/>
          <dgm:chPref val="1"/>
        </dgm:presLayoutVars>
      </dgm:prSet>
      <dgm:spPr/>
    </dgm:pt>
    <dgm:pt modelId="{9D059102-9744-4CD7-AE74-B2452FE3DC52}" type="pres">
      <dgm:prSet presAssocID="{5C031011-FA4F-4415-A2C1-560380326E77}" presName="sibTrans" presStyleCnt="0"/>
      <dgm:spPr/>
    </dgm:pt>
    <dgm:pt modelId="{0997AC76-3CE1-4712-A5CE-86DB28E1E8B5}" type="pres">
      <dgm:prSet presAssocID="{C9EF2812-4285-4047-B06F-F2D037BD07FC}" presName="compNode" presStyleCnt="0"/>
      <dgm:spPr/>
    </dgm:pt>
    <dgm:pt modelId="{2E327840-DBF3-44A5-A827-082B8AD522AF}" type="pres">
      <dgm:prSet presAssocID="{C9EF2812-4285-4047-B06F-F2D037BD07FC}" presName="iconBgRect" presStyleLbl="bgShp" presStyleIdx="2" presStyleCnt="3"/>
      <dgm:spPr/>
    </dgm:pt>
    <dgm:pt modelId="{97F752D8-C381-43FA-BD12-27E339FCC48C}" type="pres">
      <dgm:prSet presAssocID="{C9EF2812-4285-4047-B06F-F2D037BD07FC}"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topwatch"/>
        </a:ext>
      </dgm:extLst>
    </dgm:pt>
    <dgm:pt modelId="{ADAB22C5-38C7-4041-9155-61EB2D0DE1DA}" type="pres">
      <dgm:prSet presAssocID="{C9EF2812-4285-4047-B06F-F2D037BD07FC}" presName="spaceRect" presStyleCnt="0"/>
      <dgm:spPr/>
    </dgm:pt>
    <dgm:pt modelId="{41F40AC6-44CF-4368-8C9A-8BF6D95F54D9}" type="pres">
      <dgm:prSet presAssocID="{C9EF2812-4285-4047-B06F-F2D037BD07FC}" presName="textRect" presStyleLbl="revTx" presStyleIdx="2" presStyleCnt="3">
        <dgm:presLayoutVars>
          <dgm:chMax val="1"/>
          <dgm:chPref val="1"/>
        </dgm:presLayoutVars>
      </dgm:prSet>
      <dgm:spPr/>
    </dgm:pt>
  </dgm:ptLst>
  <dgm:cxnLst>
    <dgm:cxn modelId="{243E8029-FA1E-4B82-8DE0-85FB10D69DC7}" type="presOf" srcId="{AAC8C7F6-F46A-4D21-AFB5-D4EE4C4F508D}" destId="{B6A080D6-0058-43AE-AFB9-087B6411CECB}" srcOrd="0" destOrd="0" presId="urn:microsoft.com/office/officeart/2018/5/layout/IconCircleLabelList"/>
    <dgm:cxn modelId="{9636712C-1018-43CA-B239-CB1BED6892CA}" type="presOf" srcId="{AE9612BB-B941-4C8C-9837-84AA84BEE13B}" destId="{F4C34B89-3C6E-4C55-94F1-E4662AC46163}" srcOrd="0" destOrd="0" presId="urn:microsoft.com/office/officeart/2018/5/layout/IconCircleLabelList"/>
    <dgm:cxn modelId="{732C9A3D-E5A8-4163-A75B-200D60BAAB87}" srcId="{AE9612BB-B941-4C8C-9837-84AA84BEE13B}" destId="{C9EF2812-4285-4047-B06F-F2D037BD07FC}" srcOrd="2" destOrd="0" parTransId="{735288F2-604B-4985-B09C-6F92DF31BEF1}" sibTransId="{38448801-D4A8-48FD-BDBD-04C40C6B895C}"/>
    <dgm:cxn modelId="{A0EE0EC9-FDBA-466E-A0C7-5A6C2136D332}" type="presOf" srcId="{5D5FA977-A780-414F-B458-C211450F4B60}" destId="{31F55CB5-06DC-40E4-85AB-9D98A678FCFC}" srcOrd="0" destOrd="0" presId="urn:microsoft.com/office/officeart/2018/5/layout/IconCircleLabelList"/>
    <dgm:cxn modelId="{1EAAE2CF-1F3E-41B4-8DF6-82C301AD228D}" srcId="{AE9612BB-B941-4C8C-9837-84AA84BEE13B}" destId="{5D5FA977-A780-414F-B458-C211450F4B60}" srcOrd="0" destOrd="0" parTransId="{1F18C49E-670A-4CFB-AC8A-D938591C3C45}" sibTransId="{B7E6808E-083F-46E1-AF89-41F9D5D6219E}"/>
    <dgm:cxn modelId="{7A066FE6-4911-4A0D-8A64-844501907307}" type="presOf" srcId="{C9EF2812-4285-4047-B06F-F2D037BD07FC}" destId="{41F40AC6-44CF-4368-8C9A-8BF6D95F54D9}" srcOrd="0" destOrd="0" presId="urn:microsoft.com/office/officeart/2018/5/layout/IconCircleLabelList"/>
    <dgm:cxn modelId="{3C6D92FA-8139-443F-90B6-4E0B663C2553}" srcId="{AE9612BB-B941-4C8C-9837-84AA84BEE13B}" destId="{AAC8C7F6-F46A-4D21-AFB5-D4EE4C4F508D}" srcOrd="1" destOrd="0" parTransId="{1FB5F3B6-0C68-417B-9933-3FD910D3600B}" sibTransId="{5C031011-FA4F-4415-A2C1-560380326E77}"/>
    <dgm:cxn modelId="{220130E6-CAE3-4ED3-B4D8-9ABBD93D21E2}" type="presParOf" srcId="{F4C34B89-3C6E-4C55-94F1-E4662AC46163}" destId="{599009E9-50C8-4FB7-A0BB-8332FB5D4FDD}" srcOrd="0" destOrd="0" presId="urn:microsoft.com/office/officeart/2018/5/layout/IconCircleLabelList"/>
    <dgm:cxn modelId="{0AA128E2-BA91-434B-B68E-56CAFB155F66}" type="presParOf" srcId="{599009E9-50C8-4FB7-A0BB-8332FB5D4FDD}" destId="{3F623DB5-8B95-4B7D-9D53-042A0E2C3C43}" srcOrd="0" destOrd="0" presId="urn:microsoft.com/office/officeart/2018/5/layout/IconCircleLabelList"/>
    <dgm:cxn modelId="{71E6E1CC-185B-470F-BD17-374E1033F367}" type="presParOf" srcId="{599009E9-50C8-4FB7-A0BB-8332FB5D4FDD}" destId="{4EC9F5D0-DEB2-43E1-83E8-FBCE18D02887}" srcOrd="1" destOrd="0" presId="urn:microsoft.com/office/officeart/2018/5/layout/IconCircleLabelList"/>
    <dgm:cxn modelId="{C7916BD5-7CCE-44F1-B07A-62D135E400DB}" type="presParOf" srcId="{599009E9-50C8-4FB7-A0BB-8332FB5D4FDD}" destId="{CF056109-CE1B-4DAA-BCB4-92E538E029A7}" srcOrd="2" destOrd="0" presId="urn:microsoft.com/office/officeart/2018/5/layout/IconCircleLabelList"/>
    <dgm:cxn modelId="{EB0DF51D-170D-40BB-AFD5-6D54905F876F}" type="presParOf" srcId="{599009E9-50C8-4FB7-A0BB-8332FB5D4FDD}" destId="{31F55CB5-06DC-40E4-85AB-9D98A678FCFC}" srcOrd="3" destOrd="0" presId="urn:microsoft.com/office/officeart/2018/5/layout/IconCircleLabelList"/>
    <dgm:cxn modelId="{16F38D27-42C4-4BF9-B5F1-5CC40D1606BD}" type="presParOf" srcId="{F4C34B89-3C6E-4C55-94F1-E4662AC46163}" destId="{5EDE5DE3-866A-4C7B-89E4-B4C5E6A7A7F2}" srcOrd="1" destOrd="0" presId="urn:microsoft.com/office/officeart/2018/5/layout/IconCircleLabelList"/>
    <dgm:cxn modelId="{BE4D9688-EC04-4493-8D60-657779DAF4E5}" type="presParOf" srcId="{F4C34B89-3C6E-4C55-94F1-E4662AC46163}" destId="{0038838A-98EF-4673-A9BF-8E841FAB6107}" srcOrd="2" destOrd="0" presId="urn:microsoft.com/office/officeart/2018/5/layout/IconCircleLabelList"/>
    <dgm:cxn modelId="{73366019-7CFA-41A2-8728-0E15C16E15D4}" type="presParOf" srcId="{0038838A-98EF-4673-A9BF-8E841FAB6107}" destId="{9D72C828-AF6E-4B56-8EE7-D9F22E6DB323}" srcOrd="0" destOrd="0" presId="urn:microsoft.com/office/officeart/2018/5/layout/IconCircleLabelList"/>
    <dgm:cxn modelId="{A823CD46-5D24-4FFF-A624-82ACA7C85265}" type="presParOf" srcId="{0038838A-98EF-4673-A9BF-8E841FAB6107}" destId="{F0F351AB-F877-4478-AC74-89D7F48E0DBF}" srcOrd="1" destOrd="0" presId="urn:microsoft.com/office/officeart/2018/5/layout/IconCircleLabelList"/>
    <dgm:cxn modelId="{9C2AC476-D415-4807-B98B-2930E23D4988}" type="presParOf" srcId="{0038838A-98EF-4673-A9BF-8E841FAB6107}" destId="{A27C01E3-397E-4ED7-A108-2AE57445A049}" srcOrd="2" destOrd="0" presId="urn:microsoft.com/office/officeart/2018/5/layout/IconCircleLabelList"/>
    <dgm:cxn modelId="{2E97950E-314F-4D01-8389-EED4E96E9A9A}" type="presParOf" srcId="{0038838A-98EF-4673-A9BF-8E841FAB6107}" destId="{B6A080D6-0058-43AE-AFB9-087B6411CECB}" srcOrd="3" destOrd="0" presId="urn:microsoft.com/office/officeart/2018/5/layout/IconCircleLabelList"/>
    <dgm:cxn modelId="{178076D4-842D-44F0-95B3-67E15A6207D2}" type="presParOf" srcId="{F4C34B89-3C6E-4C55-94F1-E4662AC46163}" destId="{9D059102-9744-4CD7-AE74-B2452FE3DC52}" srcOrd="3" destOrd="0" presId="urn:microsoft.com/office/officeart/2018/5/layout/IconCircleLabelList"/>
    <dgm:cxn modelId="{962A6F24-C3D1-480E-B72C-103C595DBFF6}" type="presParOf" srcId="{F4C34B89-3C6E-4C55-94F1-E4662AC46163}" destId="{0997AC76-3CE1-4712-A5CE-86DB28E1E8B5}" srcOrd="4" destOrd="0" presId="urn:microsoft.com/office/officeart/2018/5/layout/IconCircleLabelList"/>
    <dgm:cxn modelId="{10E961B9-718F-4528-A7A4-2202A9A19F26}" type="presParOf" srcId="{0997AC76-3CE1-4712-A5CE-86DB28E1E8B5}" destId="{2E327840-DBF3-44A5-A827-082B8AD522AF}" srcOrd="0" destOrd="0" presId="urn:microsoft.com/office/officeart/2018/5/layout/IconCircleLabelList"/>
    <dgm:cxn modelId="{63664473-B9C3-4755-A6FE-C367A7EF6A18}" type="presParOf" srcId="{0997AC76-3CE1-4712-A5CE-86DB28E1E8B5}" destId="{97F752D8-C381-43FA-BD12-27E339FCC48C}" srcOrd="1" destOrd="0" presId="urn:microsoft.com/office/officeart/2018/5/layout/IconCircleLabelList"/>
    <dgm:cxn modelId="{4E0C39FC-3C57-48DF-8193-635B3207BAC9}" type="presParOf" srcId="{0997AC76-3CE1-4712-A5CE-86DB28E1E8B5}" destId="{ADAB22C5-38C7-4041-9155-61EB2D0DE1DA}" srcOrd="2" destOrd="0" presId="urn:microsoft.com/office/officeart/2018/5/layout/IconCircleLabelList"/>
    <dgm:cxn modelId="{90A23FB2-B0EE-4D6D-B808-543263725153}" type="presParOf" srcId="{0997AC76-3CE1-4712-A5CE-86DB28E1E8B5}" destId="{41F40AC6-44CF-4368-8C9A-8BF6D95F54D9}"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2325EBA-D04F-4BD5-A67E-6CA088DDB42C}" type="doc">
      <dgm:prSet loTypeId="urn:microsoft.com/office/officeart/2005/8/layout/vList2" loCatId="list" qsTypeId="urn:microsoft.com/office/officeart/2005/8/quickstyle/simple1" qsCatId="simple" csTypeId="urn:microsoft.com/office/officeart/2005/8/colors/colorful1" csCatId="colorful" phldr="1"/>
      <dgm:spPr/>
      <dgm:t>
        <a:bodyPr/>
        <a:lstStyle/>
        <a:p>
          <a:endParaRPr lang="en-US"/>
        </a:p>
      </dgm:t>
    </dgm:pt>
    <dgm:pt modelId="{090BA20D-84FC-46B1-839E-F883A710EF46}">
      <dgm:prSet/>
      <dgm:spPr/>
      <dgm:t>
        <a:bodyPr/>
        <a:lstStyle/>
        <a:p>
          <a:r>
            <a:rPr lang="en-US" u="sng" dirty="0">
              <a:solidFill>
                <a:schemeClr val="tx1"/>
              </a:solidFill>
              <a:hlinkClick xmlns:r="http://schemas.openxmlformats.org/officeDocument/2006/relationships" r:id="rId1">
                <a:extLst>
                  <a:ext uri="{A12FA001-AC4F-418D-AE19-62706E023703}">
                    <ahyp:hlinkClr xmlns:ahyp="http://schemas.microsoft.com/office/drawing/2018/hyperlinkcolor" val="tx"/>
                  </a:ext>
                </a:extLst>
              </a:hlinkClick>
            </a:rPr>
            <a:t>https://www.blockchain.com/</a:t>
          </a:r>
          <a:endParaRPr lang="en-US" u="sng" dirty="0">
            <a:solidFill>
              <a:schemeClr val="tx1"/>
            </a:solidFill>
          </a:endParaRPr>
        </a:p>
      </dgm:t>
    </dgm:pt>
    <dgm:pt modelId="{DD9999DF-8D96-4E01-9379-C77AA11B3772}" type="parTrans" cxnId="{9AB1A116-52A6-4368-8784-1610565E270D}">
      <dgm:prSet/>
      <dgm:spPr/>
      <dgm:t>
        <a:bodyPr/>
        <a:lstStyle/>
        <a:p>
          <a:endParaRPr lang="en-US"/>
        </a:p>
      </dgm:t>
    </dgm:pt>
    <dgm:pt modelId="{69CF985E-A7A7-433C-A745-BB4B6E75177B}" type="sibTrans" cxnId="{9AB1A116-52A6-4368-8784-1610565E270D}">
      <dgm:prSet/>
      <dgm:spPr/>
      <dgm:t>
        <a:bodyPr/>
        <a:lstStyle/>
        <a:p>
          <a:endParaRPr lang="en-US"/>
        </a:p>
      </dgm:t>
    </dgm:pt>
    <dgm:pt modelId="{41B30EC8-C30B-4F03-9AE9-933F1DD4231B}">
      <dgm:prSet/>
      <dgm:spPr/>
      <dgm:t>
        <a:bodyPr/>
        <a:lstStyle/>
        <a:p>
          <a:r>
            <a:rPr lang="en-US" u="sng" dirty="0">
              <a:solidFill>
                <a:schemeClr val="tx1"/>
              </a:solidFill>
              <a:hlinkClick xmlns:r="http://schemas.openxmlformats.org/officeDocument/2006/relationships" r:id="rId2">
                <a:extLst>
                  <a:ext uri="{A12FA001-AC4F-418D-AE19-62706E023703}">
                    <ahyp:hlinkClr xmlns:ahyp="http://schemas.microsoft.com/office/drawing/2018/hyperlinkcolor" val="tx"/>
                  </a:ext>
                </a:extLst>
              </a:hlinkClick>
            </a:rPr>
            <a:t>https://dev.to/ruppysuppy/how-i-created-a-crowdfunding-platform-with-web3-micro-frontends-3pb2</a:t>
          </a:r>
          <a:endParaRPr lang="en-US" u="sng" dirty="0">
            <a:solidFill>
              <a:schemeClr val="tx1"/>
            </a:solidFill>
          </a:endParaRPr>
        </a:p>
      </dgm:t>
    </dgm:pt>
    <dgm:pt modelId="{84D05978-2928-4966-9BAD-B55DA4B54F5D}" type="parTrans" cxnId="{C1929441-B722-401A-9221-2F344A09DF3C}">
      <dgm:prSet/>
      <dgm:spPr/>
      <dgm:t>
        <a:bodyPr/>
        <a:lstStyle/>
        <a:p>
          <a:endParaRPr lang="en-US"/>
        </a:p>
      </dgm:t>
    </dgm:pt>
    <dgm:pt modelId="{094C115A-7F55-4F0A-A689-5E85E572C9EB}" type="sibTrans" cxnId="{C1929441-B722-401A-9221-2F344A09DF3C}">
      <dgm:prSet/>
      <dgm:spPr/>
      <dgm:t>
        <a:bodyPr/>
        <a:lstStyle/>
        <a:p>
          <a:endParaRPr lang="en-US"/>
        </a:p>
      </dgm:t>
    </dgm:pt>
    <dgm:pt modelId="{E065B1C3-8F3D-4B0E-B65F-66A02BBBCAA8}">
      <dgm:prSet/>
      <dgm:spPr/>
      <dgm:t>
        <a:bodyPr/>
        <a:lstStyle/>
        <a:p>
          <a:r>
            <a:rPr lang="en-US" u="sng" dirty="0">
              <a:solidFill>
                <a:schemeClr val="tx1"/>
              </a:solidFill>
            </a:rPr>
            <a:t>https://scholarworks.calstate.edu/downloads/cf95jb83g</a:t>
          </a:r>
        </a:p>
      </dgm:t>
    </dgm:pt>
    <dgm:pt modelId="{103A45E9-6C15-4C8A-9EAE-9683E567AEF3}" type="parTrans" cxnId="{C5471D46-4532-44E8-9DF4-3E7C089DE226}">
      <dgm:prSet/>
      <dgm:spPr/>
      <dgm:t>
        <a:bodyPr/>
        <a:lstStyle/>
        <a:p>
          <a:endParaRPr lang="en-US"/>
        </a:p>
      </dgm:t>
    </dgm:pt>
    <dgm:pt modelId="{AA49C39E-B662-474A-B0C7-72747E715B35}" type="sibTrans" cxnId="{C5471D46-4532-44E8-9DF4-3E7C089DE226}">
      <dgm:prSet/>
      <dgm:spPr/>
      <dgm:t>
        <a:bodyPr/>
        <a:lstStyle/>
        <a:p>
          <a:endParaRPr lang="en-US"/>
        </a:p>
      </dgm:t>
    </dgm:pt>
    <dgm:pt modelId="{5E182267-6309-4BCE-AD97-07D46F8BD8F6}">
      <dgm:prSet/>
      <dgm:spPr/>
      <dgm:t>
        <a:bodyPr/>
        <a:lstStyle/>
        <a:p>
          <a:pPr rtl="0"/>
          <a:r>
            <a:rPr lang="en-US" u="sng" dirty="0">
              <a:solidFill>
                <a:schemeClr val="tx1"/>
              </a:solidFill>
            </a:rPr>
            <a:t>1) </a:t>
          </a:r>
          <a:r>
            <a:rPr lang="en-US" b="0" i="0" u="sng" dirty="0">
              <a:solidFill>
                <a:schemeClr val="tx1"/>
              </a:solidFill>
            </a:rPr>
            <a:t>Simply Explained</a:t>
          </a:r>
          <a:endParaRPr lang="en-US" u="sng" dirty="0">
            <a:solidFill>
              <a:schemeClr val="tx1"/>
            </a:solidFill>
          </a:endParaRPr>
        </a:p>
      </dgm:t>
    </dgm:pt>
    <dgm:pt modelId="{AAB24D90-F1B5-4AB1-81DB-AC692CA35CF6}" type="parTrans" cxnId="{CD073212-1F20-45B2-BD69-4172F4D222C1}">
      <dgm:prSet/>
      <dgm:spPr/>
      <dgm:t>
        <a:bodyPr/>
        <a:lstStyle/>
        <a:p>
          <a:endParaRPr lang="en-US"/>
        </a:p>
      </dgm:t>
    </dgm:pt>
    <dgm:pt modelId="{1A47245A-C1F0-4D20-9408-27EB61650482}" type="sibTrans" cxnId="{CD073212-1F20-45B2-BD69-4172F4D222C1}">
      <dgm:prSet/>
      <dgm:spPr/>
      <dgm:t>
        <a:bodyPr/>
        <a:lstStyle/>
        <a:p>
          <a:endParaRPr lang="en-US"/>
        </a:p>
      </dgm:t>
    </dgm:pt>
    <dgm:pt modelId="{7CFD40BF-7324-47F9-B7A8-1354272BA177}">
      <dgm:prSet/>
      <dgm:spPr/>
      <dgm:t>
        <a:bodyPr/>
        <a:lstStyle/>
        <a:p>
          <a:r>
            <a:rPr lang="en-US" u="sng" dirty="0">
              <a:solidFill>
                <a:schemeClr val="tx1"/>
              </a:solidFill>
            </a:rPr>
            <a:t>2) </a:t>
          </a:r>
          <a:r>
            <a:rPr lang="en-US" u="sng" dirty="0" err="1">
              <a:solidFill>
                <a:schemeClr val="tx1"/>
              </a:solidFill>
            </a:rPr>
            <a:t>Dapp</a:t>
          </a:r>
          <a:r>
            <a:rPr lang="en-US" u="sng" dirty="0">
              <a:solidFill>
                <a:schemeClr val="tx1"/>
              </a:solidFill>
            </a:rPr>
            <a:t> University</a:t>
          </a:r>
        </a:p>
      </dgm:t>
    </dgm:pt>
    <dgm:pt modelId="{E53FC390-77E5-43A3-A894-D5F0E35E7BFA}" type="parTrans" cxnId="{7B206E62-6C56-4C66-A466-2B5F69300A22}">
      <dgm:prSet/>
      <dgm:spPr/>
      <dgm:t>
        <a:bodyPr/>
        <a:lstStyle/>
        <a:p>
          <a:endParaRPr lang="en-US"/>
        </a:p>
      </dgm:t>
    </dgm:pt>
    <dgm:pt modelId="{9474C598-F378-4A00-97A1-E2A201F76277}" type="sibTrans" cxnId="{7B206E62-6C56-4C66-A466-2B5F69300A22}">
      <dgm:prSet/>
      <dgm:spPr/>
      <dgm:t>
        <a:bodyPr/>
        <a:lstStyle/>
        <a:p>
          <a:endParaRPr lang="en-US"/>
        </a:p>
      </dgm:t>
    </dgm:pt>
    <dgm:pt modelId="{8C628EE5-71B9-4564-BA21-4F80DE10ED15}">
      <dgm:prSet/>
      <dgm:spPr/>
      <dgm:t>
        <a:bodyPr/>
        <a:lstStyle/>
        <a:p>
          <a:pPr rtl="0"/>
          <a:r>
            <a:rPr lang="en-US" u="sng" dirty="0">
              <a:solidFill>
                <a:schemeClr val="tx1"/>
              </a:solidFill>
            </a:rPr>
            <a:t>https://www.youtube.com/watch?v=SSo_EIwHSd4</a:t>
          </a:r>
        </a:p>
      </dgm:t>
    </dgm:pt>
    <dgm:pt modelId="{1F56D9A0-4B2A-407A-A46C-7DB2A19AEF61}" type="parTrans" cxnId="{6B8E386B-0ED1-4CB2-BDC3-107C98736EAA}">
      <dgm:prSet/>
      <dgm:spPr/>
      <dgm:t>
        <a:bodyPr/>
        <a:lstStyle/>
        <a:p>
          <a:endParaRPr lang="en-US"/>
        </a:p>
      </dgm:t>
    </dgm:pt>
    <dgm:pt modelId="{7D49B33D-44EB-40A9-BDFD-AA6C31951487}" type="sibTrans" cxnId="{6B8E386B-0ED1-4CB2-BDC3-107C98736EAA}">
      <dgm:prSet/>
      <dgm:spPr/>
      <dgm:t>
        <a:bodyPr/>
        <a:lstStyle/>
        <a:p>
          <a:endParaRPr lang="en-US"/>
        </a:p>
      </dgm:t>
    </dgm:pt>
    <dgm:pt modelId="{AC982F16-3330-4DC3-A0F6-961803DC5361}">
      <dgm:prSet/>
      <dgm:spPr/>
      <dgm:t>
        <a:bodyPr/>
        <a:lstStyle/>
        <a:p>
          <a:r>
            <a:rPr lang="en-US" u="sng">
              <a:solidFill>
                <a:schemeClr val="tx1"/>
              </a:solidFill>
            </a:rPr>
            <a:t>Youtube </a:t>
          </a:r>
          <a:r>
            <a:rPr lang="en-US" u="sng" dirty="0">
              <a:solidFill>
                <a:schemeClr val="tx1"/>
              </a:solidFill>
            </a:rPr>
            <a:t>channel:-</a:t>
          </a:r>
        </a:p>
      </dgm:t>
    </dgm:pt>
    <dgm:pt modelId="{C24E76F0-A72C-4098-B516-69601141E9D2}" type="parTrans" cxnId="{CC423B95-A9BF-49C4-937D-6F0974B8EEE5}">
      <dgm:prSet/>
      <dgm:spPr/>
      <dgm:t>
        <a:bodyPr/>
        <a:lstStyle/>
        <a:p>
          <a:endParaRPr lang="en-US"/>
        </a:p>
      </dgm:t>
    </dgm:pt>
    <dgm:pt modelId="{8FDCCDF9-09DE-4F61-AD90-5E7D40C6673F}" type="sibTrans" cxnId="{CC423B95-A9BF-49C4-937D-6F0974B8EEE5}">
      <dgm:prSet/>
      <dgm:spPr/>
      <dgm:t>
        <a:bodyPr/>
        <a:lstStyle/>
        <a:p>
          <a:endParaRPr lang="en-US"/>
        </a:p>
      </dgm:t>
    </dgm:pt>
    <dgm:pt modelId="{78E91844-A0E3-4B3A-92F5-540211F37094}">
      <dgm:prSet/>
      <dgm:spPr/>
      <dgm:t>
        <a:bodyPr/>
        <a:lstStyle/>
        <a:p>
          <a:r>
            <a:rPr lang="en-US" u="sng">
              <a:solidFill>
                <a:schemeClr val="tx1"/>
              </a:solidFill>
            </a:rPr>
            <a:t>https://www.youtube.com/c/DappUniversity</a:t>
          </a:r>
          <a:endParaRPr lang="en-US" u="sng" dirty="0">
            <a:solidFill>
              <a:schemeClr val="tx1"/>
            </a:solidFill>
          </a:endParaRPr>
        </a:p>
      </dgm:t>
    </dgm:pt>
    <dgm:pt modelId="{B73D022F-BD86-440E-A8A4-62572AC84EB0}" type="parTrans" cxnId="{C24DA9AB-6BAD-4B80-9807-EC794D4D7505}">
      <dgm:prSet/>
      <dgm:spPr/>
      <dgm:t>
        <a:bodyPr/>
        <a:lstStyle/>
        <a:p>
          <a:endParaRPr lang="en-US"/>
        </a:p>
      </dgm:t>
    </dgm:pt>
    <dgm:pt modelId="{43974776-44C3-41D3-B1D0-E60A1A9E9BAF}" type="sibTrans" cxnId="{C24DA9AB-6BAD-4B80-9807-EC794D4D7505}">
      <dgm:prSet/>
      <dgm:spPr/>
      <dgm:t>
        <a:bodyPr/>
        <a:lstStyle/>
        <a:p>
          <a:endParaRPr lang="en-US"/>
        </a:p>
      </dgm:t>
    </dgm:pt>
    <dgm:pt modelId="{6E43325D-9F0C-4E2D-8B7B-DFFA18357DBE}" type="pres">
      <dgm:prSet presAssocID="{02325EBA-D04F-4BD5-A67E-6CA088DDB42C}" presName="linear" presStyleCnt="0">
        <dgm:presLayoutVars>
          <dgm:animLvl val="lvl"/>
          <dgm:resizeHandles val="exact"/>
        </dgm:presLayoutVars>
      </dgm:prSet>
      <dgm:spPr/>
    </dgm:pt>
    <dgm:pt modelId="{72806A42-50EF-4ADC-922B-C9F08C7431E8}" type="pres">
      <dgm:prSet presAssocID="{090BA20D-84FC-46B1-839E-F883A710EF46}" presName="parentText" presStyleLbl="node1" presStyleIdx="0" presStyleCnt="8">
        <dgm:presLayoutVars>
          <dgm:chMax val="0"/>
          <dgm:bulletEnabled val="1"/>
        </dgm:presLayoutVars>
      </dgm:prSet>
      <dgm:spPr/>
    </dgm:pt>
    <dgm:pt modelId="{51CB4C49-43D6-4321-8D2E-D1415358AF11}" type="pres">
      <dgm:prSet presAssocID="{69CF985E-A7A7-433C-A745-BB4B6E75177B}" presName="spacer" presStyleCnt="0"/>
      <dgm:spPr/>
    </dgm:pt>
    <dgm:pt modelId="{64A0BC2F-DDFB-412A-B07A-BA3319814B7A}" type="pres">
      <dgm:prSet presAssocID="{41B30EC8-C30B-4F03-9AE9-933F1DD4231B}" presName="parentText" presStyleLbl="node1" presStyleIdx="1" presStyleCnt="8">
        <dgm:presLayoutVars>
          <dgm:chMax val="0"/>
          <dgm:bulletEnabled val="1"/>
        </dgm:presLayoutVars>
      </dgm:prSet>
      <dgm:spPr/>
    </dgm:pt>
    <dgm:pt modelId="{ACDD0B36-6C94-4667-BDEF-8EE4EF2AA235}" type="pres">
      <dgm:prSet presAssocID="{094C115A-7F55-4F0A-A689-5E85E572C9EB}" presName="spacer" presStyleCnt="0"/>
      <dgm:spPr/>
    </dgm:pt>
    <dgm:pt modelId="{3B7DB77A-6EAB-4431-9745-BBAFC71E77D1}" type="pres">
      <dgm:prSet presAssocID="{E065B1C3-8F3D-4B0E-B65F-66A02BBBCAA8}" presName="parentText" presStyleLbl="node1" presStyleIdx="2" presStyleCnt="8">
        <dgm:presLayoutVars>
          <dgm:chMax val="0"/>
          <dgm:bulletEnabled val="1"/>
        </dgm:presLayoutVars>
      </dgm:prSet>
      <dgm:spPr/>
    </dgm:pt>
    <dgm:pt modelId="{6169E1E9-F654-41F8-8A73-20A4A851681E}" type="pres">
      <dgm:prSet presAssocID="{AA49C39E-B662-474A-B0C7-72747E715B35}" presName="spacer" presStyleCnt="0"/>
      <dgm:spPr/>
    </dgm:pt>
    <dgm:pt modelId="{393DDFCA-F336-46D2-8F62-9645E6B0E339}" type="pres">
      <dgm:prSet presAssocID="{AC982F16-3330-4DC3-A0F6-961803DC5361}" presName="parentText" presStyleLbl="node1" presStyleIdx="3" presStyleCnt="8">
        <dgm:presLayoutVars>
          <dgm:chMax val="0"/>
          <dgm:bulletEnabled val="1"/>
        </dgm:presLayoutVars>
      </dgm:prSet>
      <dgm:spPr/>
    </dgm:pt>
    <dgm:pt modelId="{C224A684-F6BB-472F-BD32-E2456C98A832}" type="pres">
      <dgm:prSet presAssocID="{8FDCCDF9-09DE-4F61-AD90-5E7D40C6673F}" presName="spacer" presStyleCnt="0"/>
      <dgm:spPr/>
    </dgm:pt>
    <dgm:pt modelId="{AAD992D1-3835-4439-96D4-ECDA4BA53809}" type="pres">
      <dgm:prSet presAssocID="{5E182267-6309-4BCE-AD97-07D46F8BD8F6}" presName="parentText" presStyleLbl="node1" presStyleIdx="4" presStyleCnt="8">
        <dgm:presLayoutVars>
          <dgm:chMax val="0"/>
          <dgm:bulletEnabled val="1"/>
        </dgm:presLayoutVars>
      </dgm:prSet>
      <dgm:spPr/>
    </dgm:pt>
    <dgm:pt modelId="{9993F311-7DB5-492A-ADDB-2B9865E946CB}" type="pres">
      <dgm:prSet presAssocID="{1A47245A-C1F0-4D20-9408-27EB61650482}" presName="spacer" presStyleCnt="0"/>
      <dgm:spPr/>
    </dgm:pt>
    <dgm:pt modelId="{8F109E85-D3C4-46C7-B120-60FDB6F942F2}" type="pres">
      <dgm:prSet presAssocID="{8C628EE5-71B9-4564-BA21-4F80DE10ED15}" presName="parentText" presStyleLbl="node1" presStyleIdx="5" presStyleCnt="8">
        <dgm:presLayoutVars>
          <dgm:chMax val="0"/>
          <dgm:bulletEnabled val="1"/>
        </dgm:presLayoutVars>
      </dgm:prSet>
      <dgm:spPr/>
    </dgm:pt>
    <dgm:pt modelId="{9C7A0F35-5B77-4181-9447-9AB77389F200}" type="pres">
      <dgm:prSet presAssocID="{7D49B33D-44EB-40A9-BDFD-AA6C31951487}" presName="spacer" presStyleCnt="0"/>
      <dgm:spPr/>
    </dgm:pt>
    <dgm:pt modelId="{F5C9E7FA-6205-44AA-81E6-741B4CA4E6CB}" type="pres">
      <dgm:prSet presAssocID="{7CFD40BF-7324-47F9-B7A8-1354272BA177}" presName="parentText" presStyleLbl="node1" presStyleIdx="6" presStyleCnt="8">
        <dgm:presLayoutVars>
          <dgm:chMax val="0"/>
          <dgm:bulletEnabled val="1"/>
        </dgm:presLayoutVars>
      </dgm:prSet>
      <dgm:spPr/>
    </dgm:pt>
    <dgm:pt modelId="{DA08FBE6-F50D-4E90-834E-05573B8D5DE1}" type="pres">
      <dgm:prSet presAssocID="{9474C598-F378-4A00-97A1-E2A201F76277}" presName="spacer" presStyleCnt="0"/>
      <dgm:spPr/>
    </dgm:pt>
    <dgm:pt modelId="{40994722-3CB0-40E9-9C3E-D0D5E1DB5517}" type="pres">
      <dgm:prSet presAssocID="{78E91844-A0E3-4B3A-92F5-540211F37094}" presName="parentText" presStyleLbl="node1" presStyleIdx="7" presStyleCnt="8">
        <dgm:presLayoutVars>
          <dgm:chMax val="0"/>
          <dgm:bulletEnabled val="1"/>
        </dgm:presLayoutVars>
      </dgm:prSet>
      <dgm:spPr/>
    </dgm:pt>
  </dgm:ptLst>
  <dgm:cxnLst>
    <dgm:cxn modelId="{CD073212-1F20-45B2-BD69-4172F4D222C1}" srcId="{02325EBA-D04F-4BD5-A67E-6CA088DDB42C}" destId="{5E182267-6309-4BCE-AD97-07D46F8BD8F6}" srcOrd="4" destOrd="0" parTransId="{AAB24D90-F1B5-4AB1-81DB-AC692CA35CF6}" sibTransId="{1A47245A-C1F0-4D20-9408-27EB61650482}"/>
    <dgm:cxn modelId="{9AB1A116-52A6-4368-8784-1610565E270D}" srcId="{02325EBA-D04F-4BD5-A67E-6CA088DDB42C}" destId="{090BA20D-84FC-46B1-839E-F883A710EF46}" srcOrd="0" destOrd="0" parTransId="{DD9999DF-8D96-4E01-9379-C77AA11B3772}" sibTransId="{69CF985E-A7A7-433C-A745-BB4B6E75177B}"/>
    <dgm:cxn modelId="{C1929441-B722-401A-9221-2F344A09DF3C}" srcId="{02325EBA-D04F-4BD5-A67E-6CA088DDB42C}" destId="{41B30EC8-C30B-4F03-9AE9-933F1DD4231B}" srcOrd="1" destOrd="0" parTransId="{84D05978-2928-4966-9BAD-B55DA4B54F5D}" sibTransId="{094C115A-7F55-4F0A-A689-5E85E572C9EB}"/>
    <dgm:cxn modelId="{7B206E62-6C56-4C66-A466-2B5F69300A22}" srcId="{02325EBA-D04F-4BD5-A67E-6CA088DDB42C}" destId="{7CFD40BF-7324-47F9-B7A8-1354272BA177}" srcOrd="6" destOrd="0" parTransId="{E53FC390-77E5-43A3-A894-D5F0E35E7BFA}" sibTransId="{9474C598-F378-4A00-97A1-E2A201F76277}"/>
    <dgm:cxn modelId="{C5471D46-4532-44E8-9DF4-3E7C089DE226}" srcId="{02325EBA-D04F-4BD5-A67E-6CA088DDB42C}" destId="{E065B1C3-8F3D-4B0E-B65F-66A02BBBCAA8}" srcOrd="2" destOrd="0" parTransId="{103A45E9-6C15-4C8A-9EAE-9683E567AEF3}" sibTransId="{AA49C39E-B662-474A-B0C7-72747E715B35}"/>
    <dgm:cxn modelId="{6B8E386B-0ED1-4CB2-BDC3-107C98736EAA}" srcId="{02325EBA-D04F-4BD5-A67E-6CA088DDB42C}" destId="{8C628EE5-71B9-4564-BA21-4F80DE10ED15}" srcOrd="5" destOrd="0" parTransId="{1F56D9A0-4B2A-407A-A46C-7DB2A19AEF61}" sibTransId="{7D49B33D-44EB-40A9-BDFD-AA6C31951487}"/>
    <dgm:cxn modelId="{463D1F82-3741-463C-8E1E-81A8F1C08CE5}" type="presOf" srcId="{AC982F16-3330-4DC3-A0F6-961803DC5361}" destId="{393DDFCA-F336-46D2-8F62-9645E6B0E339}" srcOrd="0" destOrd="0" presId="urn:microsoft.com/office/officeart/2005/8/layout/vList2"/>
    <dgm:cxn modelId="{B761B483-9E95-4168-A632-4679441ACD9C}" type="presOf" srcId="{8C628EE5-71B9-4564-BA21-4F80DE10ED15}" destId="{8F109E85-D3C4-46C7-B120-60FDB6F942F2}" srcOrd="0" destOrd="0" presId="urn:microsoft.com/office/officeart/2005/8/layout/vList2"/>
    <dgm:cxn modelId="{03F86089-93B6-4A1A-8EA9-A8A665AB15F3}" type="presOf" srcId="{7CFD40BF-7324-47F9-B7A8-1354272BA177}" destId="{F5C9E7FA-6205-44AA-81E6-741B4CA4E6CB}" srcOrd="0" destOrd="0" presId="urn:microsoft.com/office/officeart/2005/8/layout/vList2"/>
    <dgm:cxn modelId="{CC423B95-A9BF-49C4-937D-6F0974B8EEE5}" srcId="{02325EBA-D04F-4BD5-A67E-6CA088DDB42C}" destId="{AC982F16-3330-4DC3-A0F6-961803DC5361}" srcOrd="3" destOrd="0" parTransId="{C24E76F0-A72C-4098-B516-69601141E9D2}" sibTransId="{8FDCCDF9-09DE-4F61-AD90-5E7D40C6673F}"/>
    <dgm:cxn modelId="{C24DA9AB-6BAD-4B80-9807-EC794D4D7505}" srcId="{02325EBA-D04F-4BD5-A67E-6CA088DDB42C}" destId="{78E91844-A0E3-4B3A-92F5-540211F37094}" srcOrd="7" destOrd="0" parTransId="{B73D022F-BD86-440E-A8A4-62572AC84EB0}" sibTransId="{43974776-44C3-41D3-B1D0-E60A1A9E9BAF}"/>
    <dgm:cxn modelId="{B4ED09B1-ACDB-4368-8E81-774794DF8230}" type="presOf" srcId="{02325EBA-D04F-4BD5-A67E-6CA088DDB42C}" destId="{6E43325D-9F0C-4E2D-8B7B-DFFA18357DBE}" srcOrd="0" destOrd="0" presId="urn:microsoft.com/office/officeart/2005/8/layout/vList2"/>
    <dgm:cxn modelId="{F2A20AB1-C882-4BD0-9262-777763763481}" type="presOf" srcId="{78E91844-A0E3-4B3A-92F5-540211F37094}" destId="{40994722-3CB0-40E9-9C3E-D0D5E1DB5517}" srcOrd="0" destOrd="0" presId="urn:microsoft.com/office/officeart/2005/8/layout/vList2"/>
    <dgm:cxn modelId="{C17EA5D4-EAB9-43BD-B764-2EFBBC283C8B}" type="presOf" srcId="{E065B1C3-8F3D-4B0E-B65F-66A02BBBCAA8}" destId="{3B7DB77A-6EAB-4431-9745-BBAFC71E77D1}" srcOrd="0" destOrd="0" presId="urn:microsoft.com/office/officeart/2005/8/layout/vList2"/>
    <dgm:cxn modelId="{999616D6-BCEC-4E26-8CBC-F1F6B2C35BDB}" type="presOf" srcId="{41B30EC8-C30B-4F03-9AE9-933F1DD4231B}" destId="{64A0BC2F-DDFB-412A-B07A-BA3319814B7A}" srcOrd="0" destOrd="0" presId="urn:microsoft.com/office/officeart/2005/8/layout/vList2"/>
    <dgm:cxn modelId="{2F2F62DF-DE02-4C1E-B2F7-1DAB3B651ED8}" type="presOf" srcId="{090BA20D-84FC-46B1-839E-F883A710EF46}" destId="{72806A42-50EF-4ADC-922B-C9F08C7431E8}" srcOrd="0" destOrd="0" presId="urn:microsoft.com/office/officeart/2005/8/layout/vList2"/>
    <dgm:cxn modelId="{ECC6FCE7-65B4-4812-A4C5-1AFABEEF98C3}" type="presOf" srcId="{5E182267-6309-4BCE-AD97-07D46F8BD8F6}" destId="{AAD992D1-3835-4439-96D4-ECDA4BA53809}" srcOrd="0" destOrd="0" presId="urn:microsoft.com/office/officeart/2005/8/layout/vList2"/>
    <dgm:cxn modelId="{FA7D29E2-EF1B-44FF-AAD6-082AEBE56D48}" type="presParOf" srcId="{6E43325D-9F0C-4E2D-8B7B-DFFA18357DBE}" destId="{72806A42-50EF-4ADC-922B-C9F08C7431E8}" srcOrd="0" destOrd="0" presId="urn:microsoft.com/office/officeart/2005/8/layout/vList2"/>
    <dgm:cxn modelId="{B7EC5FF1-FBDB-4ADB-9FDC-6A34BC6D155F}" type="presParOf" srcId="{6E43325D-9F0C-4E2D-8B7B-DFFA18357DBE}" destId="{51CB4C49-43D6-4321-8D2E-D1415358AF11}" srcOrd="1" destOrd="0" presId="urn:microsoft.com/office/officeart/2005/8/layout/vList2"/>
    <dgm:cxn modelId="{1174FD52-2601-461B-BEA8-F6055969CE39}" type="presParOf" srcId="{6E43325D-9F0C-4E2D-8B7B-DFFA18357DBE}" destId="{64A0BC2F-DDFB-412A-B07A-BA3319814B7A}" srcOrd="2" destOrd="0" presId="urn:microsoft.com/office/officeart/2005/8/layout/vList2"/>
    <dgm:cxn modelId="{7B13A321-1613-48AD-825D-B1987F6030F9}" type="presParOf" srcId="{6E43325D-9F0C-4E2D-8B7B-DFFA18357DBE}" destId="{ACDD0B36-6C94-4667-BDEF-8EE4EF2AA235}" srcOrd="3" destOrd="0" presId="urn:microsoft.com/office/officeart/2005/8/layout/vList2"/>
    <dgm:cxn modelId="{60B9FDAE-EDFD-4C3F-ABD0-CDF6A08523EC}" type="presParOf" srcId="{6E43325D-9F0C-4E2D-8B7B-DFFA18357DBE}" destId="{3B7DB77A-6EAB-4431-9745-BBAFC71E77D1}" srcOrd="4" destOrd="0" presId="urn:microsoft.com/office/officeart/2005/8/layout/vList2"/>
    <dgm:cxn modelId="{2ED0D5D6-BC82-484F-BB73-DFF254744841}" type="presParOf" srcId="{6E43325D-9F0C-4E2D-8B7B-DFFA18357DBE}" destId="{6169E1E9-F654-41F8-8A73-20A4A851681E}" srcOrd="5" destOrd="0" presId="urn:microsoft.com/office/officeart/2005/8/layout/vList2"/>
    <dgm:cxn modelId="{ACD54408-B1E4-4515-B044-0F7E8B2D922E}" type="presParOf" srcId="{6E43325D-9F0C-4E2D-8B7B-DFFA18357DBE}" destId="{393DDFCA-F336-46D2-8F62-9645E6B0E339}" srcOrd="6" destOrd="0" presId="urn:microsoft.com/office/officeart/2005/8/layout/vList2"/>
    <dgm:cxn modelId="{592964B0-BA17-4FBF-AB52-A40938315ACF}" type="presParOf" srcId="{6E43325D-9F0C-4E2D-8B7B-DFFA18357DBE}" destId="{C224A684-F6BB-472F-BD32-E2456C98A832}" srcOrd="7" destOrd="0" presId="urn:microsoft.com/office/officeart/2005/8/layout/vList2"/>
    <dgm:cxn modelId="{8D70873F-2626-459F-84D8-4C429D692DDE}" type="presParOf" srcId="{6E43325D-9F0C-4E2D-8B7B-DFFA18357DBE}" destId="{AAD992D1-3835-4439-96D4-ECDA4BA53809}" srcOrd="8" destOrd="0" presId="urn:microsoft.com/office/officeart/2005/8/layout/vList2"/>
    <dgm:cxn modelId="{8393EA6C-BE5F-4575-BBCD-36FE5FADBC12}" type="presParOf" srcId="{6E43325D-9F0C-4E2D-8B7B-DFFA18357DBE}" destId="{9993F311-7DB5-492A-ADDB-2B9865E946CB}" srcOrd="9" destOrd="0" presId="urn:microsoft.com/office/officeart/2005/8/layout/vList2"/>
    <dgm:cxn modelId="{42F6F1B8-2194-4807-8C3F-4735271FBCE9}" type="presParOf" srcId="{6E43325D-9F0C-4E2D-8B7B-DFFA18357DBE}" destId="{8F109E85-D3C4-46C7-B120-60FDB6F942F2}" srcOrd="10" destOrd="0" presId="urn:microsoft.com/office/officeart/2005/8/layout/vList2"/>
    <dgm:cxn modelId="{E1DB50AA-8841-4EC6-9299-B256BF00E4A6}" type="presParOf" srcId="{6E43325D-9F0C-4E2D-8B7B-DFFA18357DBE}" destId="{9C7A0F35-5B77-4181-9447-9AB77389F200}" srcOrd="11" destOrd="0" presId="urn:microsoft.com/office/officeart/2005/8/layout/vList2"/>
    <dgm:cxn modelId="{00F10A08-296C-488C-B9CD-56026EA900B6}" type="presParOf" srcId="{6E43325D-9F0C-4E2D-8B7B-DFFA18357DBE}" destId="{F5C9E7FA-6205-44AA-81E6-741B4CA4E6CB}" srcOrd="12" destOrd="0" presId="urn:microsoft.com/office/officeart/2005/8/layout/vList2"/>
    <dgm:cxn modelId="{0F3A7E07-1D13-4F66-BF6B-6EFB9DA9044C}" type="presParOf" srcId="{6E43325D-9F0C-4E2D-8B7B-DFFA18357DBE}" destId="{DA08FBE6-F50D-4E90-834E-05573B8D5DE1}" srcOrd="13" destOrd="0" presId="urn:microsoft.com/office/officeart/2005/8/layout/vList2"/>
    <dgm:cxn modelId="{FF27D50F-9FAD-43E0-BD70-EF7D214D8404}" type="presParOf" srcId="{6E43325D-9F0C-4E2D-8B7B-DFFA18357DBE}" destId="{40994722-3CB0-40E9-9C3E-D0D5E1DB5517}" srcOrd="1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AA73364-D4A9-4142-86FE-AB867A6E5AAA}">
      <dsp:nvSpPr>
        <dsp:cNvPr id="0" name=""/>
        <dsp:cNvSpPr/>
      </dsp:nvSpPr>
      <dsp:spPr>
        <a:xfrm>
          <a:off x="0" y="91558"/>
          <a:ext cx="7559504" cy="115362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kern="1200" dirty="0"/>
            <a:t>In normal Crowdfunding as there is no security ensured for contribution amount.</a:t>
          </a:r>
        </a:p>
      </dsp:txBody>
      <dsp:txXfrm>
        <a:off x="56315" y="147873"/>
        <a:ext cx="7446874" cy="1040990"/>
      </dsp:txXfrm>
    </dsp:sp>
    <dsp:sp modelId="{901B2698-2583-4565-BD98-DE4170801C94}">
      <dsp:nvSpPr>
        <dsp:cNvPr id="0" name=""/>
        <dsp:cNvSpPr/>
      </dsp:nvSpPr>
      <dsp:spPr>
        <a:xfrm>
          <a:off x="0" y="1328698"/>
          <a:ext cx="7559504" cy="1153620"/>
        </a:xfrm>
        <a:prstGeom prst="roundRect">
          <a:avLst/>
        </a:prstGeom>
        <a:solidFill>
          <a:schemeClr val="accent2">
            <a:hueOff val="-363841"/>
            <a:satOff val="-20982"/>
            <a:lumOff val="215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kern="1200" dirty="0"/>
            <a:t>Crowdfunding Platform Face The High Risks Of Fraud</a:t>
          </a:r>
        </a:p>
      </dsp:txBody>
      <dsp:txXfrm>
        <a:off x="56315" y="1385013"/>
        <a:ext cx="7446874" cy="1040990"/>
      </dsp:txXfrm>
    </dsp:sp>
    <dsp:sp modelId="{D90B1263-BB2D-4AD1-B51A-A472778D74F6}">
      <dsp:nvSpPr>
        <dsp:cNvPr id="0" name=""/>
        <dsp:cNvSpPr/>
      </dsp:nvSpPr>
      <dsp:spPr>
        <a:xfrm>
          <a:off x="0" y="2565838"/>
          <a:ext cx="7559504" cy="1153620"/>
        </a:xfrm>
        <a:prstGeom prst="roundRect">
          <a:avLst/>
        </a:prstGeom>
        <a:solidFill>
          <a:schemeClr val="accent2">
            <a:hueOff val="-727682"/>
            <a:satOff val="-41964"/>
            <a:lumOff val="43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rtl="0">
            <a:lnSpc>
              <a:spcPct val="90000"/>
            </a:lnSpc>
            <a:spcBef>
              <a:spcPct val="0"/>
            </a:spcBef>
            <a:spcAft>
              <a:spcPct val="35000"/>
            </a:spcAft>
            <a:buNone/>
          </a:pPr>
          <a:r>
            <a:rPr lang="en-US" sz="2900" kern="1200" dirty="0"/>
            <a:t>Intellectual Property Isn't Protected On Crowdfunding </a:t>
          </a:r>
          <a:r>
            <a:rPr lang="en-US" sz="2900" kern="1200" dirty="0">
              <a:latin typeface="Calibri Light" panose="020F0302020204030204"/>
            </a:rPr>
            <a:t>Platform</a:t>
          </a:r>
        </a:p>
      </dsp:txBody>
      <dsp:txXfrm>
        <a:off x="56315" y="2622153"/>
        <a:ext cx="7446874" cy="1040990"/>
      </dsp:txXfrm>
    </dsp:sp>
    <dsp:sp modelId="{E69D19A6-16D3-4F27-AD39-F3EE2C0DD79F}">
      <dsp:nvSpPr>
        <dsp:cNvPr id="0" name=""/>
        <dsp:cNvSpPr/>
      </dsp:nvSpPr>
      <dsp:spPr>
        <a:xfrm>
          <a:off x="0" y="3802978"/>
          <a:ext cx="7559504" cy="1153620"/>
        </a:xfrm>
        <a:prstGeom prst="roundRect">
          <a:avLst/>
        </a:prstGeom>
        <a:solidFill>
          <a:schemeClr val="accent2">
            <a:hueOff val="-1091522"/>
            <a:satOff val="-62946"/>
            <a:lumOff val="647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kern="1200" dirty="0">
              <a:latin typeface="Calibri Light" panose="020F0302020204030204"/>
            </a:rPr>
            <a:t>Country boundary</a:t>
          </a:r>
        </a:p>
      </dsp:txBody>
      <dsp:txXfrm>
        <a:off x="56315" y="3859293"/>
        <a:ext cx="7446874" cy="1040990"/>
      </dsp:txXfrm>
    </dsp:sp>
    <dsp:sp modelId="{B42F21AE-6283-4E54-B616-C9E88A5298F5}">
      <dsp:nvSpPr>
        <dsp:cNvPr id="0" name=""/>
        <dsp:cNvSpPr/>
      </dsp:nvSpPr>
      <dsp:spPr>
        <a:xfrm>
          <a:off x="0" y="5040118"/>
          <a:ext cx="7559504" cy="1153620"/>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kern="1200" dirty="0">
              <a:latin typeface="Calibri Light" panose="020F0302020204030204"/>
            </a:rPr>
            <a:t>Transparency</a:t>
          </a:r>
          <a:r>
            <a:rPr lang="en-US" sz="2900" kern="1200" dirty="0"/>
            <a:t> &amp; Anti-Fraud</a:t>
          </a:r>
          <a:br>
            <a:rPr lang="en-US" sz="2900" kern="1200" dirty="0"/>
          </a:br>
          <a:endParaRPr lang="en-US" sz="2900" kern="1200" dirty="0"/>
        </a:p>
      </dsp:txBody>
      <dsp:txXfrm>
        <a:off x="56315" y="5096433"/>
        <a:ext cx="7446874" cy="104099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F623DB5-8B95-4B7D-9D53-042A0E2C3C43}">
      <dsp:nvSpPr>
        <dsp:cNvPr id="0" name=""/>
        <dsp:cNvSpPr/>
      </dsp:nvSpPr>
      <dsp:spPr>
        <a:xfrm>
          <a:off x="307923" y="535723"/>
          <a:ext cx="956460" cy="956460"/>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EC9F5D0-DEB2-43E1-83E8-FBCE18D02887}">
      <dsp:nvSpPr>
        <dsp:cNvPr id="0" name=""/>
        <dsp:cNvSpPr/>
      </dsp:nvSpPr>
      <dsp:spPr>
        <a:xfrm>
          <a:off x="511759" y="739559"/>
          <a:ext cx="548789" cy="54878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1F55CB5-06DC-40E4-85AB-9D98A678FCFC}">
      <dsp:nvSpPr>
        <dsp:cNvPr id="0" name=""/>
        <dsp:cNvSpPr/>
      </dsp:nvSpPr>
      <dsp:spPr>
        <a:xfrm>
          <a:off x="2169" y="1790098"/>
          <a:ext cx="1567968" cy="6271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100000"/>
            </a:lnSpc>
            <a:spcBef>
              <a:spcPct val="0"/>
            </a:spcBef>
            <a:spcAft>
              <a:spcPct val="35000"/>
            </a:spcAft>
            <a:buNone/>
            <a:defRPr cap="all"/>
          </a:pPr>
          <a:r>
            <a:rPr lang="en-US" sz="1300" kern="1200"/>
            <a:t>Optimized For speed</a:t>
          </a:r>
        </a:p>
      </dsp:txBody>
      <dsp:txXfrm>
        <a:off x="2169" y="1790098"/>
        <a:ext cx="1567968" cy="627187"/>
      </dsp:txXfrm>
    </dsp:sp>
    <dsp:sp modelId="{9D72C828-AF6E-4B56-8EE7-D9F22E6DB323}">
      <dsp:nvSpPr>
        <dsp:cNvPr id="0" name=""/>
        <dsp:cNvSpPr/>
      </dsp:nvSpPr>
      <dsp:spPr>
        <a:xfrm>
          <a:off x="2150286" y="535723"/>
          <a:ext cx="956460" cy="956460"/>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0F351AB-F877-4478-AC74-89D7F48E0DBF}">
      <dsp:nvSpPr>
        <dsp:cNvPr id="0" name=""/>
        <dsp:cNvSpPr/>
      </dsp:nvSpPr>
      <dsp:spPr>
        <a:xfrm>
          <a:off x="2354122" y="739559"/>
          <a:ext cx="548789" cy="54878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6A080D6-0058-43AE-AFB9-087B6411CECB}">
      <dsp:nvSpPr>
        <dsp:cNvPr id="0" name=""/>
        <dsp:cNvSpPr/>
      </dsp:nvSpPr>
      <dsp:spPr>
        <a:xfrm>
          <a:off x="1844532" y="1790098"/>
          <a:ext cx="1567968" cy="6271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100000"/>
            </a:lnSpc>
            <a:spcBef>
              <a:spcPct val="0"/>
            </a:spcBef>
            <a:spcAft>
              <a:spcPct val="35000"/>
            </a:spcAft>
            <a:buNone/>
            <a:defRPr cap="all"/>
          </a:pPr>
          <a:r>
            <a:rPr lang="en-US" sz="1300" kern="1200"/>
            <a:t>Secure</a:t>
          </a:r>
        </a:p>
      </dsp:txBody>
      <dsp:txXfrm>
        <a:off x="1844532" y="1790098"/>
        <a:ext cx="1567968" cy="627187"/>
      </dsp:txXfrm>
    </dsp:sp>
    <dsp:sp modelId="{2E327840-DBF3-44A5-A827-082B8AD522AF}">
      <dsp:nvSpPr>
        <dsp:cNvPr id="0" name=""/>
        <dsp:cNvSpPr/>
      </dsp:nvSpPr>
      <dsp:spPr>
        <a:xfrm>
          <a:off x="3992649" y="535723"/>
          <a:ext cx="956460" cy="956460"/>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7F752D8-C381-43FA-BD12-27E339FCC48C}">
      <dsp:nvSpPr>
        <dsp:cNvPr id="0" name=""/>
        <dsp:cNvSpPr/>
      </dsp:nvSpPr>
      <dsp:spPr>
        <a:xfrm>
          <a:off x="4196485" y="739559"/>
          <a:ext cx="548789" cy="54878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1F40AC6-44CF-4368-8C9A-8BF6D95F54D9}">
      <dsp:nvSpPr>
        <dsp:cNvPr id="0" name=""/>
        <dsp:cNvSpPr/>
      </dsp:nvSpPr>
      <dsp:spPr>
        <a:xfrm>
          <a:off x="3686895" y="1790098"/>
          <a:ext cx="1567968" cy="6271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100000"/>
            </a:lnSpc>
            <a:spcBef>
              <a:spcPct val="0"/>
            </a:spcBef>
            <a:spcAft>
              <a:spcPct val="35000"/>
            </a:spcAft>
            <a:buNone/>
            <a:defRPr cap="all"/>
          </a:pPr>
          <a:r>
            <a:rPr lang="en-US" sz="1300" kern="1200"/>
            <a:t>Efficient</a:t>
          </a:r>
        </a:p>
      </dsp:txBody>
      <dsp:txXfrm>
        <a:off x="3686895" y="1790098"/>
        <a:ext cx="1567968" cy="62718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806A42-50EF-4ADC-922B-C9F08C7431E8}">
      <dsp:nvSpPr>
        <dsp:cNvPr id="0" name=""/>
        <dsp:cNvSpPr/>
      </dsp:nvSpPr>
      <dsp:spPr>
        <a:xfrm>
          <a:off x="0" y="162356"/>
          <a:ext cx="6253721" cy="556152"/>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u="sng" kern="1200" dirty="0">
              <a:solidFill>
                <a:schemeClr val="tx1"/>
              </a:solidFill>
              <a:hlinkClick xmlns:r="http://schemas.openxmlformats.org/officeDocument/2006/relationships" r:id="rId1">
                <a:extLst>
                  <a:ext uri="{A12FA001-AC4F-418D-AE19-62706E023703}">
                    <ahyp:hlinkClr xmlns:ahyp="http://schemas.microsoft.com/office/drawing/2018/hyperlinkcolor" val="tx"/>
                  </a:ext>
                </a:extLst>
              </a:hlinkClick>
            </a:rPr>
            <a:t>https://www.blockchain.com/</a:t>
          </a:r>
          <a:endParaRPr lang="en-US" sz="1400" u="sng" kern="1200" dirty="0">
            <a:solidFill>
              <a:schemeClr val="tx1"/>
            </a:solidFill>
          </a:endParaRPr>
        </a:p>
      </dsp:txBody>
      <dsp:txXfrm>
        <a:off x="27149" y="189505"/>
        <a:ext cx="6199423" cy="501854"/>
      </dsp:txXfrm>
    </dsp:sp>
    <dsp:sp modelId="{64A0BC2F-DDFB-412A-B07A-BA3319814B7A}">
      <dsp:nvSpPr>
        <dsp:cNvPr id="0" name=""/>
        <dsp:cNvSpPr/>
      </dsp:nvSpPr>
      <dsp:spPr>
        <a:xfrm>
          <a:off x="0" y="758828"/>
          <a:ext cx="6253721" cy="556152"/>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u="sng" kern="1200" dirty="0">
              <a:solidFill>
                <a:schemeClr val="tx1"/>
              </a:solidFill>
              <a:hlinkClick xmlns:r="http://schemas.openxmlformats.org/officeDocument/2006/relationships" r:id="rId2">
                <a:extLst>
                  <a:ext uri="{A12FA001-AC4F-418D-AE19-62706E023703}">
                    <ahyp:hlinkClr xmlns:ahyp="http://schemas.microsoft.com/office/drawing/2018/hyperlinkcolor" val="tx"/>
                  </a:ext>
                </a:extLst>
              </a:hlinkClick>
            </a:rPr>
            <a:t>https://dev.to/ruppysuppy/how-i-created-a-crowdfunding-platform-with-web3-micro-frontends-3pb2</a:t>
          </a:r>
          <a:endParaRPr lang="en-US" sz="1400" u="sng" kern="1200" dirty="0">
            <a:solidFill>
              <a:schemeClr val="tx1"/>
            </a:solidFill>
          </a:endParaRPr>
        </a:p>
      </dsp:txBody>
      <dsp:txXfrm>
        <a:off x="27149" y="785977"/>
        <a:ext cx="6199423" cy="501854"/>
      </dsp:txXfrm>
    </dsp:sp>
    <dsp:sp modelId="{3B7DB77A-6EAB-4431-9745-BBAFC71E77D1}">
      <dsp:nvSpPr>
        <dsp:cNvPr id="0" name=""/>
        <dsp:cNvSpPr/>
      </dsp:nvSpPr>
      <dsp:spPr>
        <a:xfrm>
          <a:off x="0" y="1355300"/>
          <a:ext cx="6253721" cy="556152"/>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u="sng" kern="1200" dirty="0">
              <a:solidFill>
                <a:schemeClr val="tx1"/>
              </a:solidFill>
            </a:rPr>
            <a:t>https://scholarworks.calstate.edu/downloads/cf95jb83g</a:t>
          </a:r>
        </a:p>
      </dsp:txBody>
      <dsp:txXfrm>
        <a:off x="27149" y="1382449"/>
        <a:ext cx="6199423" cy="501854"/>
      </dsp:txXfrm>
    </dsp:sp>
    <dsp:sp modelId="{393DDFCA-F336-46D2-8F62-9645E6B0E339}">
      <dsp:nvSpPr>
        <dsp:cNvPr id="0" name=""/>
        <dsp:cNvSpPr/>
      </dsp:nvSpPr>
      <dsp:spPr>
        <a:xfrm>
          <a:off x="0" y="1951772"/>
          <a:ext cx="6253721" cy="556152"/>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u="sng" kern="1200">
              <a:solidFill>
                <a:schemeClr val="tx1"/>
              </a:solidFill>
            </a:rPr>
            <a:t>Youtube </a:t>
          </a:r>
          <a:r>
            <a:rPr lang="en-US" sz="1400" u="sng" kern="1200" dirty="0">
              <a:solidFill>
                <a:schemeClr val="tx1"/>
              </a:solidFill>
            </a:rPr>
            <a:t>channel:-</a:t>
          </a:r>
        </a:p>
      </dsp:txBody>
      <dsp:txXfrm>
        <a:off x="27149" y="1978921"/>
        <a:ext cx="6199423" cy="501854"/>
      </dsp:txXfrm>
    </dsp:sp>
    <dsp:sp modelId="{AAD992D1-3835-4439-96D4-ECDA4BA53809}">
      <dsp:nvSpPr>
        <dsp:cNvPr id="0" name=""/>
        <dsp:cNvSpPr/>
      </dsp:nvSpPr>
      <dsp:spPr>
        <a:xfrm>
          <a:off x="0" y="2548244"/>
          <a:ext cx="6253721" cy="556152"/>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rtl="0">
            <a:lnSpc>
              <a:spcPct val="90000"/>
            </a:lnSpc>
            <a:spcBef>
              <a:spcPct val="0"/>
            </a:spcBef>
            <a:spcAft>
              <a:spcPct val="35000"/>
            </a:spcAft>
            <a:buNone/>
          </a:pPr>
          <a:r>
            <a:rPr lang="en-US" sz="1400" u="sng" kern="1200" dirty="0">
              <a:solidFill>
                <a:schemeClr val="tx1"/>
              </a:solidFill>
            </a:rPr>
            <a:t>1) </a:t>
          </a:r>
          <a:r>
            <a:rPr lang="en-US" sz="1400" b="0" i="0" u="sng" kern="1200" dirty="0">
              <a:solidFill>
                <a:schemeClr val="tx1"/>
              </a:solidFill>
            </a:rPr>
            <a:t>Simply Explained</a:t>
          </a:r>
          <a:endParaRPr lang="en-US" sz="1400" u="sng" kern="1200" dirty="0">
            <a:solidFill>
              <a:schemeClr val="tx1"/>
            </a:solidFill>
          </a:endParaRPr>
        </a:p>
      </dsp:txBody>
      <dsp:txXfrm>
        <a:off x="27149" y="2575393"/>
        <a:ext cx="6199423" cy="501854"/>
      </dsp:txXfrm>
    </dsp:sp>
    <dsp:sp modelId="{8F109E85-D3C4-46C7-B120-60FDB6F942F2}">
      <dsp:nvSpPr>
        <dsp:cNvPr id="0" name=""/>
        <dsp:cNvSpPr/>
      </dsp:nvSpPr>
      <dsp:spPr>
        <a:xfrm>
          <a:off x="0" y="3144717"/>
          <a:ext cx="6253721" cy="556152"/>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rtl="0">
            <a:lnSpc>
              <a:spcPct val="90000"/>
            </a:lnSpc>
            <a:spcBef>
              <a:spcPct val="0"/>
            </a:spcBef>
            <a:spcAft>
              <a:spcPct val="35000"/>
            </a:spcAft>
            <a:buNone/>
          </a:pPr>
          <a:r>
            <a:rPr lang="en-US" sz="1400" u="sng" kern="1200" dirty="0">
              <a:solidFill>
                <a:schemeClr val="tx1"/>
              </a:solidFill>
            </a:rPr>
            <a:t>https://www.youtube.com/watch?v=SSo_EIwHSd4</a:t>
          </a:r>
        </a:p>
      </dsp:txBody>
      <dsp:txXfrm>
        <a:off x="27149" y="3171866"/>
        <a:ext cx="6199423" cy="501854"/>
      </dsp:txXfrm>
    </dsp:sp>
    <dsp:sp modelId="{F5C9E7FA-6205-44AA-81E6-741B4CA4E6CB}">
      <dsp:nvSpPr>
        <dsp:cNvPr id="0" name=""/>
        <dsp:cNvSpPr/>
      </dsp:nvSpPr>
      <dsp:spPr>
        <a:xfrm>
          <a:off x="0" y="3741189"/>
          <a:ext cx="6253721" cy="556152"/>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u="sng" kern="1200" dirty="0">
              <a:solidFill>
                <a:schemeClr val="tx1"/>
              </a:solidFill>
            </a:rPr>
            <a:t>2) </a:t>
          </a:r>
          <a:r>
            <a:rPr lang="en-US" sz="1400" u="sng" kern="1200" dirty="0" err="1">
              <a:solidFill>
                <a:schemeClr val="tx1"/>
              </a:solidFill>
            </a:rPr>
            <a:t>Dapp</a:t>
          </a:r>
          <a:r>
            <a:rPr lang="en-US" sz="1400" u="sng" kern="1200" dirty="0">
              <a:solidFill>
                <a:schemeClr val="tx1"/>
              </a:solidFill>
            </a:rPr>
            <a:t> University</a:t>
          </a:r>
        </a:p>
      </dsp:txBody>
      <dsp:txXfrm>
        <a:off x="27149" y="3768338"/>
        <a:ext cx="6199423" cy="501854"/>
      </dsp:txXfrm>
    </dsp:sp>
    <dsp:sp modelId="{40994722-3CB0-40E9-9C3E-D0D5E1DB5517}">
      <dsp:nvSpPr>
        <dsp:cNvPr id="0" name=""/>
        <dsp:cNvSpPr/>
      </dsp:nvSpPr>
      <dsp:spPr>
        <a:xfrm>
          <a:off x="0" y="4337661"/>
          <a:ext cx="6253721" cy="556152"/>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u="sng" kern="1200">
              <a:solidFill>
                <a:schemeClr val="tx1"/>
              </a:solidFill>
            </a:rPr>
            <a:t>https://www.youtube.com/c/DappUniversity</a:t>
          </a:r>
          <a:endParaRPr lang="en-US" sz="1400" u="sng" kern="1200" dirty="0">
            <a:solidFill>
              <a:schemeClr val="tx1"/>
            </a:solidFill>
          </a:endParaRPr>
        </a:p>
      </dsp:txBody>
      <dsp:txXfrm>
        <a:off x="27149" y="4364810"/>
        <a:ext cx="6199423" cy="501854"/>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8/21/2022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8/21/2022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8/21/2022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8/21/2022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8/21/2022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8/21/2022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8/21/2022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8/21/2022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8/21/2022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8/21/2022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8/21/2022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8/21/2022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6.jpeg"/></Relationships>
</file>

<file path=ppt/slides/_rels/slide13.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gi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23.jpeg"/><Relationship Id="rId3" Type="http://schemas.openxmlformats.org/officeDocument/2006/relationships/image" Target="../media/image19.jpeg"/><Relationship Id="rId7" Type="http://schemas.openxmlformats.org/officeDocument/2006/relationships/image" Target="../media/image22.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15.gif"/><Relationship Id="rId5" Type="http://schemas.openxmlformats.org/officeDocument/2006/relationships/image" Target="../media/image21.gif"/><Relationship Id="rId4" Type="http://schemas.openxmlformats.org/officeDocument/2006/relationships/image" Target="../media/image20.gif"/><Relationship Id="rId9" Type="http://schemas.openxmlformats.org/officeDocument/2006/relationships/image" Target="../media/image24.jpeg"/></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9.jpeg"/><Relationship Id="rId1" Type="http://schemas.openxmlformats.org/officeDocument/2006/relationships/slideLayout" Target="../slideLayouts/slideLayout2.xml"/><Relationship Id="rId5" Type="http://schemas.openxmlformats.org/officeDocument/2006/relationships/image" Target="../media/image23.jpeg"/><Relationship Id="rId4" Type="http://schemas.openxmlformats.org/officeDocument/2006/relationships/image" Target="../media/image26.gif"/></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27.jpe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www.picserver.org/highway-signs2/t/thank-you.html" TargetMode="External"/><Relationship Id="rId2" Type="http://schemas.openxmlformats.org/officeDocument/2006/relationships/image" Target="../media/image46.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gif"/><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2D7A832-35D7-6A7F-1C83-B66AFC396F52}"/>
              </a:ext>
            </a:extLst>
          </p:cNvPr>
          <p:cNvSpPr>
            <a:spLocks noGrp="1"/>
          </p:cNvSpPr>
          <p:nvPr>
            <p:ph idx="1"/>
          </p:nvPr>
        </p:nvSpPr>
        <p:spPr>
          <a:xfrm>
            <a:off x="47446" y="71588"/>
            <a:ext cx="12183372" cy="6781110"/>
          </a:xfrm>
        </p:spPr>
        <p:txBody>
          <a:bodyPr vert="horz" lIns="91440" tIns="45720" rIns="91440" bIns="45720" rtlCol="0" anchor="t">
            <a:normAutofit lnSpcReduction="10000"/>
          </a:bodyPr>
          <a:lstStyle/>
          <a:p>
            <a:pPr marL="0" indent="0" algn="ctr">
              <a:buNone/>
            </a:pPr>
            <a:r>
              <a:rPr lang="en-US" b="1" dirty="0">
                <a:ea typeface="+mn-lt"/>
                <a:cs typeface="+mn-lt"/>
              </a:rPr>
              <a:t>Hemvati Nandan Bahuguna Garhwal University</a:t>
            </a:r>
            <a:endParaRPr lang="en-US" dirty="0">
              <a:ea typeface="+mn-lt"/>
              <a:cs typeface="+mn-lt"/>
            </a:endParaRPr>
          </a:p>
          <a:p>
            <a:pPr marL="0" indent="0" algn="ctr">
              <a:buNone/>
            </a:pPr>
            <a:r>
              <a:rPr lang="en-US" b="1" dirty="0">
                <a:ea typeface="+mn-lt"/>
                <a:cs typeface="+mn-lt"/>
              </a:rPr>
              <a:t>School of Engineering and Technology</a:t>
            </a:r>
            <a:br>
              <a:rPr lang="en-US" b="1" dirty="0">
                <a:ea typeface="+mn-lt"/>
                <a:cs typeface="+mn-lt"/>
              </a:rPr>
            </a:br>
            <a:r>
              <a:rPr lang="en-US" b="1" dirty="0">
                <a:ea typeface="+mn-lt"/>
                <a:cs typeface="+mn-lt"/>
              </a:rPr>
              <a:t>   Department of Computer Science and Engineering</a:t>
            </a:r>
            <a:br>
              <a:rPr lang="en-US" b="1" dirty="0">
                <a:ea typeface="+mn-lt"/>
                <a:cs typeface="+mn-lt"/>
              </a:rPr>
            </a:br>
            <a:r>
              <a:rPr lang="en-US" b="1" dirty="0">
                <a:ea typeface="+mn-lt"/>
                <a:cs typeface="+mn-lt"/>
              </a:rPr>
              <a:t> </a:t>
            </a:r>
            <a:br>
              <a:rPr lang="en-US" b="1" dirty="0">
                <a:ea typeface="+mn-lt"/>
                <a:cs typeface="+mn-lt"/>
              </a:rPr>
            </a:br>
            <a:r>
              <a:rPr lang="en-US" b="1" dirty="0">
                <a:ea typeface="+mn-lt"/>
                <a:cs typeface="+mn-lt"/>
              </a:rPr>
              <a:t> </a:t>
            </a:r>
            <a:br>
              <a:rPr lang="en-US" b="1" dirty="0">
                <a:ea typeface="+mn-lt"/>
                <a:cs typeface="+mn-lt"/>
              </a:rPr>
            </a:br>
            <a:r>
              <a:rPr lang="en-US" b="1" dirty="0">
                <a:ea typeface="+mn-lt"/>
                <a:cs typeface="+mn-lt"/>
              </a:rPr>
              <a:t> </a:t>
            </a:r>
            <a:br>
              <a:rPr lang="en-US" b="1" dirty="0">
                <a:ea typeface="+mn-lt"/>
                <a:cs typeface="+mn-lt"/>
              </a:rPr>
            </a:br>
            <a:br>
              <a:rPr lang="en-US" b="1" dirty="0">
                <a:ea typeface="+mn-lt"/>
                <a:cs typeface="+mn-lt"/>
              </a:rPr>
            </a:br>
            <a:br>
              <a:rPr lang="en-US" b="1" dirty="0">
                <a:ea typeface="+mn-lt"/>
                <a:cs typeface="+mn-lt"/>
              </a:rPr>
            </a:br>
            <a:r>
              <a:rPr lang="en-US" b="1" dirty="0">
                <a:ea typeface="+mn-lt"/>
                <a:cs typeface="+mn-lt"/>
              </a:rPr>
              <a:t>  Session: 2022-23</a:t>
            </a:r>
            <a:br>
              <a:rPr lang="en-US" b="1" dirty="0">
                <a:ea typeface="+mn-lt"/>
                <a:cs typeface="+mn-lt"/>
              </a:rPr>
            </a:br>
            <a:r>
              <a:rPr lang="en-US" b="1" dirty="0">
                <a:ea typeface="+mn-lt"/>
                <a:cs typeface="+mn-lt"/>
              </a:rPr>
              <a:t>  Project Presentation</a:t>
            </a:r>
            <a:endParaRPr lang="en-US" dirty="0">
              <a:cs typeface="Calibri" panose="020F0502020204030204"/>
            </a:endParaRPr>
          </a:p>
          <a:p>
            <a:pPr marL="0" indent="0" algn="ctr">
              <a:buNone/>
            </a:pPr>
            <a:r>
              <a:rPr lang="en-US" b="1" dirty="0">
                <a:ea typeface="+mn-lt"/>
                <a:cs typeface="+mn-lt"/>
              </a:rPr>
              <a:t>On</a:t>
            </a:r>
          </a:p>
          <a:p>
            <a:pPr marL="0" indent="0" algn="ctr">
              <a:buNone/>
            </a:pPr>
            <a:r>
              <a:rPr lang="en-US" b="1" dirty="0">
                <a:solidFill>
                  <a:srgbClr val="FF0000"/>
                </a:solidFill>
                <a:ea typeface="+mn-lt"/>
                <a:cs typeface="+mn-lt"/>
              </a:rPr>
              <a:t>"Help2gether: Crowdfunding Platform based on Blockchain"  </a:t>
            </a:r>
            <a:endParaRPr lang="en-US" dirty="0">
              <a:solidFill>
                <a:srgbClr val="000000"/>
              </a:solidFill>
              <a:ea typeface="+mn-lt"/>
              <a:cs typeface="+mn-lt"/>
            </a:endParaRPr>
          </a:p>
          <a:p>
            <a:pPr marL="0" indent="0" algn="ctr">
              <a:buNone/>
            </a:pPr>
            <a:endParaRPr lang="en-US" b="1" dirty="0">
              <a:solidFill>
                <a:srgbClr val="FF0000"/>
              </a:solidFill>
              <a:cs typeface="Calibri"/>
            </a:endParaRPr>
          </a:p>
          <a:p>
            <a:pPr>
              <a:buNone/>
            </a:pPr>
            <a:r>
              <a:rPr lang="en-US" b="1" dirty="0">
                <a:ea typeface="+mn-lt"/>
                <a:cs typeface="+mn-lt"/>
              </a:rPr>
              <a:t>            Submitted To:                                                                  Submitted By:</a:t>
            </a:r>
            <a:br>
              <a:rPr lang="en-US" b="1" dirty="0">
                <a:ea typeface="+mn-lt"/>
                <a:cs typeface="+mn-lt"/>
              </a:rPr>
            </a:br>
            <a:r>
              <a:rPr lang="en-US" b="1" dirty="0">
                <a:ea typeface="+mn-lt"/>
                <a:cs typeface="+mn-lt"/>
              </a:rPr>
              <a:t>         Dr. Prem Nath Sir                                                        Aditya </a:t>
            </a:r>
            <a:r>
              <a:rPr lang="en-US" b="1" dirty="0" err="1">
                <a:ea typeface="+mn-lt"/>
                <a:cs typeface="+mn-lt"/>
              </a:rPr>
              <a:t>kumar</a:t>
            </a:r>
            <a:r>
              <a:rPr lang="en-US" b="1" dirty="0">
                <a:ea typeface="+mn-lt"/>
                <a:cs typeface="+mn-lt"/>
              </a:rPr>
              <a:t> </a:t>
            </a:r>
            <a:r>
              <a:rPr lang="en-US" b="1" dirty="0" err="1">
                <a:ea typeface="+mn-lt"/>
                <a:cs typeface="+mn-lt"/>
              </a:rPr>
              <a:t>singh</a:t>
            </a:r>
            <a:r>
              <a:rPr lang="en-US" b="1" dirty="0">
                <a:ea typeface="+mn-lt"/>
                <a:cs typeface="+mn-lt"/>
              </a:rPr>
              <a:t>             </a:t>
            </a:r>
            <a:endParaRPr lang="en-US" dirty="0">
              <a:cs typeface="Calibri" panose="020F0502020204030204"/>
            </a:endParaRPr>
          </a:p>
          <a:p>
            <a:pPr>
              <a:buNone/>
            </a:pPr>
            <a:r>
              <a:rPr lang="en-US" b="1" dirty="0">
                <a:ea typeface="+mn-lt"/>
                <a:cs typeface="+mn-lt"/>
              </a:rPr>
              <a:t>         Associate Professor                                                            CSE (4</a:t>
            </a:r>
            <a:r>
              <a:rPr lang="en-US" b="1" baseline="30000" dirty="0">
                <a:ea typeface="+mn-lt"/>
                <a:cs typeface="+mn-lt"/>
              </a:rPr>
              <a:t>th</a:t>
            </a:r>
            <a:r>
              <a:rPr lang="en-US" b="1" dirty="0">
                <a:ea typeface="+mn-lt"/>
                <a:cs typeface="+mn-lt"/>
              </a:rPr>
              <a:t> Sem)</a:t>
            </a:r>
            <a:endParaRPr lang="en-US" dirty="0">
              <a:cs typeface="Calibri" panose="020F0502020204030204"/>
            </a:endParaRPr>
          </a:p>
          <a:p>
            <a:pPr marL="0" indent="0" algn="ctr">
              <a:buNone/>
            </a:pPr>
            <a:endParaRPr lang="en-US" b="1" dirty="0">
              <a:cs typeface="Calibri"/>
            </a:endParaRPr>
          </a:p>
        </p:txBody>
      </p:sp>
      <p:pic>
        <p:nvPicPr>
          <p:cNvPr id="4" name="Picture 4" descr="Logo&#10;&#10;Description automatically generated">
            <a:extLst>
              <a:ext uri="{FF2B5EF4-FFF2-40B4-BE49-F238E27FC236}">
                <a16:creationId xmlns:a16="http://schemas.microsoft.com/office/drawing/2014/main" id="{BE6F5020-C62A-39ED-C669-962D8009FFB9}"/>
              </a:ext>
            </a:extLst>
          </p:cNvPr>
          <p:cNvPicPr>
            <a:picLocks noChangeAspect="1"/>
          </p:cNvPicPr>
          <p:nvPr/>
        </p:nvPicPr>
        <p:blipFill>
          <a:blip r:embed="rId2"/>
          <a:stretch>
            <a:fillRect/>
          </a:stretch>
        </p:blipFill>
        <p:spPr>
          <a:xfrm>
            <a:off x="5213230" y="1461807"/>
            <a:ext cx="1391730" cy="1375217"/>
          </a:xfrm>
          <a:prstGeom prst="rect">
            <a:avLst/>
          </a:prstGeom>
        </p:spPr>
      </p:pic>
    </p:spTree>
    <p:extLst>
      <p:ext uri="{BB962C8B-B14F-4D97-AF65-F5344CB8AC3E}">
        <p14:creationId xmlns:p14="http://schemas.microsoft.com/office/powerpoint/2010/main" val="106817540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51C117E-432C-46ED-92B9-83A78767EB92}"/>
              </a:ext>
            </a:extLst>
          </p:cNvPr>
          <p:cNvSpPr>
            <a:spLocks noGrp="1"/>
          </p:cNvSpPr>
          <p:nvPr>
            <p:ph type="title"/>
          </p:nvPr>
        </p:nvSpPr>
        <p:spPr>
          <a:xfrm>
            <a:off x="458958" y="344754"/>
            <a:ext cx="10515600" cy="1325563"/>
          </a:xfrm>
        </p:spPr>
        <p:txBody>
          <a:bodyPr>
            <a:noAutofit/>
          </a:bodyPr>
          <a:lstStyle/>
          <a:p>
            <a:r>
              <a:rPr lang="en-US" sz="2000" b="1" dirty="0">
                <a:latin typeface="Times New Roman" panose="02020603050405020304" pitchFamily="18" charset="0"/>
                <a:cs typeface="Times New Roman" panose="02020603050405020304" pitchFamily="18" charset="0"/>
              </a:rPr>
              <a:t>Security:</a:t>
            </a:r>
            <a:r>
              <a:rPr lang="en-US" sz="2000" dirty="0">
                <a:latin typeface="Times New Roman" panose="02020603050405020304" pitchFamily="18" charset="0"/>
                <a:cs typeface="Times New Roman" panose="02020603050405020304" pitchFamily="18" charset="0"/>
              </a:rPr>
              <a:t>-so as you know that most of the crowdfunding platform face lack of security so by which the amount given by donator are hacked or unsecure so these problems can solve through my project “Help2gether”</a:t>
            </a:r>
            <a:br>
              <a:rPr lang="en-US" sz="20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As the funds become larger, they need to be heavily secure Blockchain — which has never been compromised yet — can provide that level of security. </a:t>
            </a:r>
            <a:br>
              <a:rPr lang="en-US" sz="2000" dirty="0">
                <a:latin typeface="Times New Roman" panose="02020603050405020304" pitchFamily="18" charset="0"/>
                <a:cs typeface="Times New Roman" panose="02020603050405020304" pitchFamily="18" charset="0"/>
              </a:rPr>
            </a:br>
            <a:endParaRPr lang="en-US" sz="2000"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40FE4987-857F-C5D0-B329-A34C2718DA12}"/>
              </a:ext>
            </a:extLst>
          </p:cNvPr>
          <p:cNvSpPr txBox="1"/>
          <p:nvPr/>
        </p:nvSpPr>
        <p:spPr>
          <a:xfrm>
            <a:off x="458959" y="1734354"/>
            <a:ext cx="10515599" cy="1323439"/>
          </a:xfrm>
          <a:prstGeom prst="rect">
            <a:avLst/>
          </a:prstGeom>
          <a:noFill/>
        </p:spPr>
        <p:txBody>
          <a:bodyPr wrap="square">
            <a:spAutoFit/>
          </a:bodyPr>
          <a:lstStyle/>
          <a:p>
            <a:r>
              <a:rPr lang="en-US" sz="2000" b="1" dirty="0">
                <a:latin typeface="Times New Roman" panose="02020603050405020304" pitchFamily="18" charset="0"/>
                <a:cs typeface="Times New Roman" panose="02020603050405020304" pitchFamily="18" charset="0"/>
              </a:rPr>
              <a:t>Transparency and Anti-Fraud </a:t>
            </a:r>
            <a:r>
              <a:rPr lang="en-US" sz="2000" dirty="0">
                <a:latin typeface="Times New Roman" panose="02020603050405020304" pitchFamily="18" charset="0"/>
                <a:cs typeface="Times New Roman" panose="02020603050405020304" pitchFamily="18" charset="0"/>
              </a:rPr>
              <a:t>:-We have seen, and continue to see a lot of crowdfunding scams happening around. There is no way to see where the funds are being used. We wanted to make the entire flow of funds transparent at every stage, so that there is no possibility of the money being misused.</a:t>
            </a:r>
          </a:p>
        </p:txBody>
      </p:sp>
      <p:sp>
        <p:nvSpPr>
          <p:cNvPr id="9" name="TextBox 8">
            <a:extLst>
              <a:ext uri="{FF2B5EF4-FFF2-40B4-BE49-F238E27FC236}">
                <a16:creationId xmlns:a16="http://schemas.microsoft.com/office/drawing/2014/main" id="{C075B381-E13D-3DD2-DCA5-A2E88586F27F}"/>
              </a:ext>
            </a:extLst>
          </p:cNvPr>
          <p:cNvSpPr txBox="1"/>
          <p:nvPr/>
        </p:nvSpPr>
        <p:spPr>
          <a:xfrm>
            <a:off x="458958" y="3185866"/>
            <a:ext cx="10922391" cy="1015663"/>
          </a:xfrm>
          <a:prstGeom prst="rect">
            <a:avLst/>
          </a:prstGeom>
          <a:noFill/>
        </p:spPr>
        <p:txBody>
          <a:bodyPr wrap="square">
            <a:spAutoFit/>
          </a:bodyPr>
          <a:lstStyle/>
          <a:p>
            <a:r>
              <a:rPr lang="en-US" sz="2000" b="1" dirty="0">
                <a:latin typeface="Times New Roman" panose="02020603050405020304" pitchFamily="18" charset="0"/>
                <a:cs typeface="Times New Roman" panose="02020603050405020304" pitchFamily="18" charset="0"/>
              </a:rPr>
              <a:t>Global contribution</a:t>
            </a:r>
            <a:r>
              <a:rPr lang="en-US" sz="2000" dirty="0">
                <a:latin typeface="Times New Roman" panose="02020603050405020304" pitchFamily="18" charset="0"/>
                <a:cs typeface="Times New Roman" panose="02020603050405020304" pitchFamily="18" charset="0"/>
              </a:rPr>
              <a:t> With some of the platforms being country specific, it becomes hard for people from other countries to contribute to various campaigns. Using blockchain anyone in the world can contribute to the campaign. Transactions are quick and convenient. </a:t>
            </a:r>
          </a:p>
        </p:txBody>
      </p:sp>
      <p:sp>
        <p:nvSpPr>
          <p:cNvPr id="11" name="TextBox 10">
            <a:extLst>
              <a:ext uri="{FF2B5EF4-FFF2-40B4-BE49-F238E27FC236}">
                <a16:creationId xmlns:a16="http://schemas.microsoft.com/office/drawing/2014/main" id="{01D6DE92-7962-89F0-D0E9-4B8AA4A85A1F}"/>
              </a:ext>
            </a:extLst>
          </p:cNvPr>
          <p:cNvSpPr txBox="1"/>
          <p:nvPr/>
        </p:nvSpPr>
        <p:spPr>
          <a:xfrm>
            <a:off x="458958" y="4457675"/>
            <a:ext cx="11274084" cy="1323439"/>
          </a:xfrm>
          <a:prstGeom prst="rect">
            <a:avLst/>
          </a:prstGeom>
          <a:noFill/>
        </p:spPr>
        <p:txBody>
          <a:bodyPr wrap="square">
            <a:spAutoFit/>
          </a:bodyPr>
          <a:lstStyle/>
          <a:p>
            <a:r>
              <a:rPr lang="en-US" sz="2000" b="1" dirty="0">
                <a:latin typeface="Times New Roman" panose="02020603050405020304" pitchFamily="18" charset="0"/>
                <a:cs typeface="Times New Roman" panose="02020603050405020304" pitchFamily="18" charset="0"/>
              </a:rPr>
              <a:t>Intellectual Property Isn't Protected on Crowdfunding Platforms:-</a:t>
            </a:r>
            <a:r>
              <a:rPr lang="en-US" sz="2000" dirty="0">
                <a:latin typeface="Times New Roman" panose="02020603050405020304" pitchFamily="18" charset="0"/>
                <a:cs typeface="Times New Roman" panose="02020603050405020304" pitchFamily="18" charset="0"/>
              </a:rPr>
              <a:t> Crowdfunding apps don't protect intellectual property at a necessary level. It's possible that a bigger company notices an idea of a small startup and, using its own resources, can implement it faster and even in better quality. It puts creators in a rush, forcing them to either spend more money to patent their idea or to be the first one who brings it to life. </a:t>
            </a:r>
          </a:p>
        </p:txBody>
      </p:sp>
      <p:sp>
        <p:nvSpPr>
          <p:cNvPr id="13" name="TextBox 12">
            <a:extLst>
              <a:ext uri="{FF2B5EF4-FFF2-40B4-BE49-F238E27FC236}">
                <a16:creationId xmlns:a16="http://schemas.microsoft.com/office/drawing/2014/main" id="{2EEE5663-68E9-56DF-1C9C-6350505A8921}"/>
              </a:ext>
            </a:extLst>
          </p:cNvPr>
          <p:cNvSpPr txBox="1"/>
          <p:nvPr/>
        </p:nvSpPr>
        <p:spPr>
          <a:xfrm>
            <a:off x="458958" y="6132622"/>
            <a:ext cx="6098344" cy="400110"/>
          </a:xfrm>
          <a:prstGeom prst="rect">
            <a:avLst/>
          </a:prstGeom>
          <a:noFill/>
        </p:spPr>
        <p:txBody>
          <a:bodyPr wrap="square">
            <a:spAutoFit/>
          </a:bodyPr>
          <a:lstStyle/>
          <a:p>
            <a:r>
              <a:rPr lang="en-US" sz="2000" b="1" dirty="0">
                <a:latin typeface="Times New Roman" panose="02020603050405020304" pitchFamily="18" charset="0"/>
                <a:cs typeface="Times New Roman" panose="02020603050405020304" pitchFamily="18" charset="0"/>
              </a:rPr>
              <a:t>Crowdfunding Platform Face the High Risks of Fraud</a:t>
            </a:r>
          </a:p>
        </p:txBody>
      </p:sp>
    </p:spTree>
    <p:extLst>
      <p:ext uri="{BB962C8B-B14F-4D97-AF65-F5344CB8AC3E}">
        <p14:creationId xmlns:p14="http://schemas.microsoft.com/office/powerpoint/2010/main" val="14651232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FD707A-E05F-A23C-D989-5C822D4FCF53}"/>
              </a:ext>
            </a:extLst>
          </p:cNvPr>
          <p:cNvSpPr>
            <a:spLocks noGrp="1"/>
          </p:cNvSpPr>
          <p:nvPr>
            <p:ph type="title"/>
          </p:nvPr>
        </p:nvSpPr>
        <p:spPr>
          <a:xfrm>
            <a:off x="4965430" y="629268"/>
            <a:ext cx="6586491" cy="1286160"/>
          </a:xfrm>
        </p:spPr>
        <p:txBody>
          <a:bodyPr anchor="b">
            <a:normAutofit/>
          </a:bodyPr>
          <a:lstStyle/>
          <a:p>
            <a:r>
              <a:rPr lang="en-US" b="1" dirty="0">
                <a:cs typeface="Calibri Light"/>
              </a:rPr>
              <a:t>Our Solution</a:t>
            </a:r>
            <a:endParaRPr lang="en-US" b="1">
              <a:cs typeface="Calibri Light"/>
            </a:endParaRPr>
          </a:p>
        </p:txBody>
      </p:sp>
      <p:sp>
        <p:nvSpPr>
          <p:cNvPr id="3" name="Content Placeholder 2">
            <a:extLst>
              <a:ext uri="{FF2B5EF4-FFF2-40B4-BE49-F238E27FC236}">
                <a16:creationId xmlns:a16="http://schemas.microsoft.com/office/drawing/2014/main" id="{3BBAE26D-F1B6-712C-701F-0FB11EEC761F}"/>
              </a:ext>
            </a:extLst>
          </p:cNvPr>
          <p:cNvSpPr>
            <a:spLocks noGrp="1"/>
          </p:cNvSpPr>
          <p:nvPr>
            <p:ph idx="1"/>
          </p:nvPr>
        </p:nvSpPr>
        <p:spPr>
          <a:xfrm>
            <a:off x="4965431" y="2438400"/>
            <a:ext cx="6586489" cy="3785419"/>
          </a:xfrm>
        </p:spPr>
        <p:txBody>
          <a:bodyPr vert="horz" lIns="91440" tIns="45720" rIns="91440" bIns="45720" rtlCol="0" anchor="t">
            <a:normAutofit/>
          </a:bodyPr>
          <a:lstStyle/>
          <a:p>
            <a:r>
              <a:rPr lang="en-US" sz="1600" dirty="0">
                <a:ea typeface="+mn-lt"/>
                <a:cs typeface="+mn-lt"/>
              </a:rPr>
              <a:t>Any web based application is a centralized application which means that anything we do on the platform is managed by a server which is owned by a single company.</a:t>
            </a:r>
            <a:br>
              <a:rPr lang="en-US" sz="1600" dirty="0"/>
            </a:br>
            <a:endParaRPr lang="en-US" sz="1600" dirty="0">
              <a:cs typeface="Calibri"/>
            </a:endParaRPr>
          </a:p>
          <a:p>
            <a:r>
              <a:rPr lang="en-US" sz="1600" dirty="0">
                <a:ea typeface="+mn-lt"/>
                <a:cs typeface="+mn-lt"/>
              </a:rPr>
              <a:t>I propose a Decentralized Application powered by Ethereum Blockchain, where all the information about campaigns, contributions, withdrawal requests and funds are kept on a Blockchain Network, visible to all and decentralized. This means the funds and transactions are visible to and stored at every node on the blockchain, and prevents the data from being stored in a centralized server, single location.</a:t>
            </a:r>
            <a:br>
              <a:rPr lang="en-US" sz="1600" dirty="0"/>
            </a:br>
            <a:endParaRPr lang="en-US" sz="1600" dirty="0">
              <a:cs typeface="Calibri" panose="020F0502020204030204"/>
            </a:endParaRPr>
          </a:p>
          <a:p>
            <a:r>
              <a:rPr lang="en-US" sz="1600" dirty="0">
                <a:ea typeface="+mn-lt"/>
                <a:cs typeface="+mn-lt"/>
              </a:rPr>
              <a:t>Hence not letting the money get into the hands of anyone and eliminating every possibility of it getting misused — an elegant and logical solution to the problem in hand.</a:t>
            </a:r>
            <a:endParaRPr lang="en-US" sz="1600" dirty="0"/>
          </a:p>
          <a:p>
            <a:endParaRPr lang="en-US" sz="1600" dirty="0">
              <a:cs typeface="Calibri"/>
            </a:endParaRPr>
          </a:p>
        </p:txBody>
      </p:sp>
      <p:pic>
        <p:nvPicPr>
          <p:cNvPr id="6" name="Picture 4" descr="Top view of cubes connected with black lines">
            <a:extLst>
              <a:ext uri="{FF2B5EF4-FFF2-40B4-BE49-F238E27FC236}">
                <a16:creationId xmlns:a16="http://schemas.microsoft.com/office/drawing/2014/main" id="{B010460E-E577-6816-F138-69ED54F7F29E}"/>
              </a:ext>
            </a:extLst>
          </p:cNvPr>
          <p:cNvPicPr>
            <a:picLocks noChangeAspect="1"/>
          </p:cNvPicPr>
          <p:nvPr/>
        </p:nvPicPr>
        <p:blipFill rotWithShape="1">
          <a:blip r:embed="rId2"/>
          <a:srcRect l="29805" r="19502" b="4"/>
          <a:stretch/>
        </p:blipFill>
        <p:spPr>
          <a:xfrm>
            <a:off x="20" y="10"/>
            <a:ext cx="4635571" cy="6857990"/>
          </a:xfrm>
          <a:prstGeom prst="rect">
            <a:avLst/>
          </a:prstGeom>
          <a:effectLst/>
        </p:spPr>
      </p:pic>
      <p:cxnSp>
        <p:nvCxnSpPr>
          <p:cNvPr id="7" name="Straight Connector 8">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2664653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FCB324-33E8-8014-D38B-685928AC3810}"/>
              </a:ext>
            </a:extLst>
          </p:cNvPr>
          <p:cNvSpPr>
            <a:spLocks noGrp="1"/>
          </p:cNvSpPr>
          <p:nvPr>
            <p:ph type="title"/>
          </p:nvPr>
        </p:nvSpPr>
        <p:spPr>
          <a:xfrm>
            <a:off x="838200" y="163842"/>
            <a:ext cx="10515600" cy="1325563"/>
          </a:xfrm>
        </p:spPr>
        <p:txBody>
          <a:bodyPr/>
          <a:lstStyle/>
          <a:p>
            <a:r>
              <a:rPr lang="en-US" sz="4800" b="1" dirty="0">
                <a:cs typeface="Calibri Light"/>
              </a:rPr>
              <a:t>Idea of Our Project Crowdfunding Model</a:t>
            </a:r>
          </a:p>
        </p:txBody>
      </p:sp>
      <p:pic>
        <p:nvPicPr>
          <p:cNvPr id="4" name="Picture 4" descr="Icon&#10;&#10;Description automatically generated">
            <a:extLst>
              <a:ext uri="{FF2B5EF4-FFF2-40B4-BE49-F238E27FC236}">
                <a16:creationId xmlns:a16="http://schemas.microsoft.com/office/drawing/2014/main" id="{8B0553E7-CD43-0AE5-265C-29B21EA86472}"/>
              </a:ext>
            </a:extLst>
          </p:cNvPr>
          <p:cNvPicPr>
            <a:picLocks noGrp="1" noChangeAspect="1"/>
          </p:cNvPicPr>
          <p:nvPr>
            <p:ph idx="1"/>
          </p:nvPr>
        </p:nvPicPr>
        <p:blipFill>
          <a:blip r:embed="rId2"/>
          <a:stretch>
            <a:fillRect/>
          </a:stretch>
        </p:blipFill>
        <p:spPr>
          <a:xfrm>
            <a:off x="4851909" y="1290712"/>
            <a:ext cx="2143125" cy="2143125"/>
          </a:xfrm>
        </p:spPr>
      </p:pic>
      <p:pic>
        <p:nvPicPr>
          <p:cNvPr id="7" name="Picture 7" descr="A picture containing text&#10;&#10;Description automatically generated">
            <a:extLst>
              <a:ext uri="{FF2B5EF4-FFF2-40B4-BE49-F238E27FC236}">
                <a16:creationId xmlns:a16="http://schemas.microsoft.com/office/drawing/2014/main" id="{F5FC456B-7CAA-1058-6FE0-8A68320DFD69}"/>
              </a:ext>
            </a:extLst>
          </p:cNvPr>
          <p:cNvPicPr>
            <a:picLocks noChangeAspect="1"/>
          </p:cNvPicPr>
          <p:nvPr/>
        </p:nvPicPr>
        <p:blipFill>
          <a:blip r:embed="rId3"/>
          <a:stretch>
            <a:fillRect/>
          </a:stretch>
        </p:blipFill>
        <p:spPr>
          <a:xfrm>
            <a:off x="8752037" y="1503243"/>
            <a:ext cx="1847850" cy="1781175"/>
          </a:xfrm>
          <a:prstGeom prst="rect">
            <a:avLst/>
          </a:prstGeom>
        </p:spPr>
      </p:pic>
      <p:pic>
        <p:nvPicPr>
          <p:cNvPr id="8" name="Picture 8">
            <a:extLst>
              <a:ext uri="{FF2B5EF4-FFF2-40B4-BE49-F238E27FC236}">
                <a16:creationId xmlns:a16="http://schemas.microsoft.com/office/drawing/2014/main" id="{0B3B0567-C2D4-68D5-1006-F6C53FAC880D}"/>
              </a:ext>
            </a:extLst>
          </p:cNvPr>
          <p:cNvPicPr>
            <a:picLocks noChangeAspect="1"/>
          </p:cNvPicPr>
          <p:nvPr/>
        </p:nvPicPr>
        <p:blipFill>
          <a:blip r:embed="rId4"/>
          <a:stretch>
            <a:fillRect/>
          </a:stretch>
        </p:blipFill>
        <p:spPr>
          <a:xfrm>
            <a:off x="840627" y="1293513"/>
            <a:ext cx="2143125" cy="2143125"/>
          </a:xfrm>
          <a:prstGeom prst="rect">
            <a:avLst/>
          </a:prstGeom>
        </p:spPr>
      </p:pic>
      <p:pic>
        <p:nvPicPr>
          <p:cNvPr id="9" name="Picture 9" descr="Text&#10;&#10;Description automatically generated">
            <a:extLst>
              <a:ext uri="{FF2B5EF4-FFF2-40B4-BE49-F238E27FC236}">
                <a16:creationId xmlns:a16="http://schemas.microsoft.com/office/drawing/2014/main" id="{952FE5A3-C19E-BD67-EBC5-3066A05677A8}"/>
              </a:ext>
            </a:extLst>
          </p:cNvPr>
          <p:cNvPicPr>
            <a:picLocks noChangeAspect="1"/>
          </p:cNvPicPr>
          <p:nvPr/>
        </p:nvPicPr>
        <p:blipFill>
          <a:blip r:embed="rId5"/>
          <a:stretch>
            <a:fillRect/>
          </a:stretch>
        </p:blipFill>
        <p:spPr>
          <a:xfrm>
            <a:off x="5376503" y="4848225"/>
            <a:ext cx="1323975" cy="1733550"/>
          </a:xfrm>
          <a:prstGeom prst="rect">
            <a:avLst/>
          </a:prstGeom>
        </p:spPr>
      </p:pic>
      <p:sp>
        <p:nvSpPr>
          <p:cNvPr id="11" name="Arrow: Right 10">
            <a:extLst>
              <a:ext uri="{FF2B5EF4-FFF2-40B4-BE49-F238E27FC236}">
                <a16:creationId xmlns:a16="http://schemas.microsoft.com/office/drawing/2014/main" id="{6BC45FA2-9974-CEF0-77B2-7E505EFDC1BC}"/>
              </a:ext>
            </a:extLst>
          </p:cNvPr>
          <p:cNvSpPr/>
          <p:nvPr/>
        </p:nvSpPr>
        <p:spPr>
          <a:xfrm>
            <a:off x="1780621" y="4982057"/>
            <a:ext cx="3148641" cy="51758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row: Down 11">
            <a:extLst>
              <a:ext uri="{FF2B5EF4-FFF2-40B4-BE49-F238E27FC236}">
                <a16:creationId xmlns:a16="http://schemas.microsoft.com/office/drawing/2014/main" id="{12683B39-D6DA-CC7B-8F55-F49C695C7309}"/>
              </a:ext>
            </a:extLst>
          </p:cNvPr>
          <p:cNvSpPr/>
          <p:nvPr/>
        </p:nvSpPr>
        <p:spPr>
          <a:xfrm>
            <a:off x="1264611" y="3512194"/>
            <a:ext cx="517584" cy="184030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Up 12">
            <a:extLst>
              <a:ext uri="{FF2B5EF4-FFF2-40B4-BE49-F238E27FC236}">
                <a16:creationId xmlns:a16="http://schemas.microsoft.com/office/drawing/2014/main" id="{7FCA16EC-177F-8B94-FC5A-28FF32AA3182}"/>
              </a:ext>
            </a:extLst>
          </p:cNvPr>
          <p:cNvSpPr/>
          <p:nvPr/>
        </p:nvSpPr>
        <p:spPr>
          <a:xfrm>
            <a:off x="5792580" y="3583183"/>
            <a:ext cx="488830" cy="97766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Arrow: Right 13">
            <a:extLst>
              <a:ext uri="{FF2B5EF4-FFF2-40B4-BE49-F238E27FC236}">
                <a16:creationId xmlns:a16="http://schemas.microsoft.com/office/drawing/2014/main" id="{E3706489-7647-B13B-31EC-2E8FC456956D}"/>
              </a:ext>
            </a:extLst>
          </p:cNvPr>
          <p:cNvSpPr/>
          <p:nvPr/>
        </p:nvSpPr>
        <p:spPr>
          <a:xfrm>
            <a:off x="7284454" y="2147021"/>
            <a:ext cx="1164565" cy="5032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5" descr="Shape&#10;&#10;Description automatically generated">
            <a:extLst>
              <a:ext uri="{FF2B5EF4-FFF2-40B4-BE49-F238E27FC236}">
                <a16:creationId xmlns:a16="http://schemas.microsoft.com/office/drawing/2014/main" id="{8BBF319B-11A4-938B-4599-8F715475FAB0}"/>
              </a:ext>
            </a:extLst>
          </p:cNvPr>
          <p:cNvPicPr>
            <a:picLocks noChangeAspect="1"/>
          </p:cNvPicPr>
          <p:nvPr/>
        </p:nvPicPr>
        <p:blipFill>
          <a:blip r:embed="rId6"/>
          <a:stretch>
            <a:fillRect/>
          </a:stretch>
        </p:blipFill>
        <p:spPr>
          <a:xfrm>
            <a:off x="2167387" y="4144273"/>
            <a:ext cx="956095" cy="970472"/>
          </a:xfrm>
          <a:prstGeom prst="rect">
            <a:avLst/>
          </a:prstGeom>
        </p:spPr>
      </p:pic>
      <p:pic>
        <p:nvPicPr>
          <p:cNvPr id="16" name="Picture 15" descr="Shape&#10;&#10;Description automatically generated">
            <a:extLst>
              <a:ext uri="{FF2B5EF4-FFF2-40B4-BE49-F238E27FC236}">
                <a16:creationId xmlns:a16="http://schemas.microsoft.com/office/drawing/2014/main" id="{E6A6C361-376A-9C9F-3542-F9BB2707AC23}"/>
              </a:ext>
            </a:extLst>
          </p:cNvPr>
          <p:cNvPicPr>
            <a:picLocks noChangeAspect="1"/>
          </p:cNvPicPr>
          <p:nvPr/>
        </p:nvPicPr>
        <p:blipFill>
          <a:blip r:embed="rId6"/>
          <a:stretch>
            <a:fillRect/>
          </a:stretch>
        </p:blipFill>
        <p:spPr>
          <a:xfrm>
            <a:off x="4841576" y="3655443"/>
            <a:ext cx="956095" cy="970472"/>
          </a:xfrm>
          <a:prstGeom prst="rect">
            <a:avLst/>
          </a:prstGeom>
        </p:spPr>
      </p:pic>
      <p:sp>
        <p:nvSpPr>
          <p:cNvPr id="17" name="TextBox 16">
            <a:extLst>
              <a:ext uri="{FF2B5EF4-FFF2-40B4-BE49-F238E27FC236}">
                <a16:creationId xmlns:a16="http://schemas.microsoft.com/office/drawing/2014/main" id="{C416CFF3-E868-C83A-4342-F4991D2EBF77}"/>
              </a:ext>
            </a:extLst>
          </p:cNvPr>
          <p:cNvSpPr txBox="1"/>
          <p:nvPr/>
        </p:nvSpPr>
        <p:spPr>
          <a:xfrm>
            <a:off x="8131834" y="3128514"/>
            <a:ext cx="4339086" cy="138499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q"/>
            </a:pPr>
            <a:r>
              <a:rPr lang="en-US" sz="2800" b="1">
                <a:cs typeface="Arial"/>
              </a:rPr>
              <a:t>Target</a:t>
            </a:r>
            <a:endParaRPr lang="en-US" sz="2800">
              <a:cs typeface="Calibri"/>
            </a:endParaRPr>
          </a:p>
          <a:p>
            <a:pPr marL="285750" indent="-285750">
              <a:buFont typeface="Wingdings"/>
              <a:buChar char="q"/>
            </a:pPr>
            <a:r>
              <a:rPr lang="en-US" sz="2800" b="1">
                <a:cs typeface="Arial"/>
              </a:rPr>
              <a:t>Deadline</a:t>
            </a:r>
          </a:p>
          <a:p>
            <a:pPr marL="285750" indent="-285750">
              <a:buFont typeface="Wingdings"/>
              <a:buChar char="q"/>
            </a:pPr>
            <a:r>
              <a:rPr lang="en-US" sz="2800" b="1">
                <a:cs typeface="Arial"/>
              </a:rPr>
              <a:t>Minimum Contribution</a:t>
            </a:r>
          </a:p>
        </p:txBody>
      </p:sp>
      <p:sp>
        <p:nvSpPr>
          <p:cNvPr id="3" name="Arrow: Right 2">
            <a:extLst>
              <a:ext uri="{FF2B5EF4-FFF2-40B4-BE49-F238E27FC236}">
                <a16:creationId xmlns:a16="http://schemas.microsoft.com/office/drawing/2014/main" id="{1DACD1E8-E4A7-1841-6A09-503B07ECF8BE}"/>
              </a:ext>
            </a:extLst>
          </p:cNvPr>
          <p:cNvSpPr/>
          <p:nvPr/>
        </p:nvSpPr>
        <p:spPr>
          <a:xfrm flipH="1">
            <a:off x="1277414" y="5456509"/>
            <a:ext cx="3781244" cy="51758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Arrow: Down 5">
            <a:extLst>
              <a:ext uri="{FF2B5EF4-FFF2-40B4-BE49-F238E27FC236}">
                <a16:creationId xmlns:a16="http://schemas.microsoft.com/office/drawing/2014/main" id="{EF7EC8FE-8C95-2E19-DFF3-141F336765DF}"/>
              </a:ext>
            </a:extLst>
          </p:cNvPr>
          <p:cNvSpPr/>
          <p:nvPr/>
        </p:nvSpPr>
        <p:spPr>
          <a:xfrm flipV="1">
            <a:off x="790157" y="3425931"/>
            <a:ext cx="531961" cy="237226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15" descr="Shape&#10;&#10;Description automatically generated">
            <a:extLst>
              <a:ext uri="{FF2B5EF4-FFF2-40B4-BE49-F238E27FC236}">
                <a16:creationId xmlns:a16="http://schemas.microsoft.com/office/drawing/2014/main" id="{94681D1C-1EF0-3876-7C7A-923DA81BB538}"/>
              </a:ext>
            </a:extLst>
          </p:cNvPr>
          <p:cNvPicPr>
            <a:picLocks noChangeAspect="1"/>
          </p:cNvPicPr>
          <p:nvPr/>
        </p:nvPicPr>
        <p:blipFill>
          <a:blip r:embed="rId6"/>
          <a:stretch>
            <a:fillRect/>
          </a:stretch>
        </p:blipFill>
        <p:spPr>
          <a:xfrm>
            <a:off x="2124254" y="5927064"/>
            <a:ext cx="769189" cy="754812"/>
          </a:xfrm>
          <a:prstGeom prst="rect">
            <a:avLst/>
          </a:prstGeom>
        </p:spPr>
      </p:pic>
      <p:sp>
        <p:nvSpPr>
          <p:cNvPr id="18" name="TextBox 17">
            <a:extLst>
              <a:ext uri="{FF2B5EF4-FFF2-40B4-BE49-F238E27FC236}">
                <a16:creationId xmlns:a16="http://schemas.microsoft.com/office/drawing/2014/main" id="{1CEFC0C7-D2C9-6CF7-4D35-AFFB3A59F624}"/>
              </a:ext>
            </a:extLst>
          </p:cNvPr>
          <p:cNvSpPr txBox="1"/>
          <p:nvPr/>
        </p:nvSpPr>
        <p:spPr>
          <a:xfrm>
            <a:off x="166777" y="5989608"/>
            <a:ext cx="1794295"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q"/>
            </a:pPr>
            <a:r>
              <a:rPr lang="en-US" b="1" dirty="0">
                <a:cs typeface="Arial"/>
              </a:rPr>
              <a:t>Target</a:t>
            </a:r>
            <a:r>
              <a:rPr lang="en-US" dirty="0">
                <a:cs typeface="Arial"/>
              </a:rPr>
              <a:t>​</a:t>
            </a:r>
            <a:endParaRPr lang="en-US" dirty="0"/>
          </a:p>
          <a:p>
            <a:pPr marL="285750" indent="-285750">
              <a:buFont typeface="Wingdings"/>
              <a:buChar char="q"/>
            </a:pPr>
            <a:r>
              <a:rPr lang="en-US" b="1" dirty="0">
                <a:cs typeface="Arial"/>
              </a:rPr>
              <a:t>Deadline</a:t>
            </a:r>
            <a:r>
              <a:rPr lang="en-US" dirty="0">
                <a:cs typeface="Arial"/>
              </a:rPr>
              <a:t>​</a:t>
            </a:r>
          </a:p>
        </p:txBody>
      </p:sp>
    </p:spTree>
    <p:extLst>
      <p:ext uri="{BB962C8B-B14F-4D97-AF65-F5344CB8AC3E}">
        <p14:creationId xmlns:p14="http://schemas.microsoft.com/office/powerpoint/2010/main" val="411250355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A29398BB-6F62-472B-88B2-8D942FEBFB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eform 5">
            <a:extLst>
              <a:ext uri="{FF2B5EF4-FFF2-40B4-BE49-F238E27FC236}">
                <a16:creationId xmlns:a16="http://schemas.microsoft.com/office/drawing/2014/main" id="{01F1CEA4-5DA0-41E1-A743-4F227AE62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7276856" y="1645694"/>
            <a:ext cx="4689240" cy="411502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508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32" name="Freeform: Shape 31">
            <a:extLst>
              <a:ext uri="{FF2B5EF4-FFF2-40B4-BE49-F238E27FC236}">
                <a16:creationId xmlns:a16="http://schemas.microsoft.com/office/drawing/2014/main" id="{07D1A722-B699-4DA0-B7AC-F06CC81AD5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52343" y="643383"/>
            <a:ext cx="2926988" cy="2594434"/>
          </a:xfrm>
          <a:custGeom>
            <a:avLst/>
            <a:gdLst>
              <a:gd name="connsiteX0" fmla="*/ 853538 w 2991693"/>
              <a:gd name="connsiteY0" fmla="*/ 0 h 2651787"/>
              <a:gd name="connsiteX1" fmla="*/ 2141030 w 2991693"/>
              <a:gd name="connsiteY1" fmla="*/ 0 h 2651787"/>
              <a:gd name="connsiteX2" fmla="*/ 2324957 w 2991693"/>
              <a:gd name="connsiteY2" fmla="*/ 103466 h 2651787"/>
              <a:gd name="connsiteX3" fmla="*/ 2968702 w 2991693"/>
              <a:gd name="connsiteY3" fmla="*/ 1218596 h 2651787"/>
              <a:gd name="connsiteX4" fmla="*/ 2968702 w 2991693"/>
              <a:gd name="connsiteY4" fmla="*/ 1433192 h 2651787"/>
              <a:gd name="connsiteX5" fmla="*/ 2324957 w 2991693"/>
              <a:gd name="connsiteY5" fmla="*/ 2548321 h 2651787"/>
              <a:gd name="connsiteX6" fmla="*/ 2141030 w 2991693"/>
              <a:gd name="connsiteY6" fmla="*/ 2651787 h 2651787"/>
              <a:gd name="connsiteX7" fmla="*/ 853538 w 2991693"/>
              <a:gd name="connsiteY7" fmla="*/ 2651787 h 2651787"/>
              <a:gd name="connsiteX8" fmla="*/ 669612 w 2991693"/>
              <a:gd name="connsiteY8" fmla="*/ 2548321 h 2651787"/>
              <a:gd name="connsiteX9" fmla="*/ 25866 w 2991693"/>
              <a:gd name="connsiteY9" fmla="*/ 1433192 h 2651787"/>
              <a:gd name="connsiteX10" fmla="*/ 25866 w 2991693"/>
              <a:gd name="connsiteY10" fmla="*/ 1218596 h 2651787"/>
              <a:gd name="connsiteX11" fmla="*/ 669612 w 2991693"/>
              <a:gd name="connsiteY11" fmla="*/ 103466 h 2651787"/>
              <a:gd name="connsiteX12" fmla="*/ 853538 w 2991693"/>
              <a:gd name="connsiteY12" fmla="*/ 0 h 2651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91693" h="2651787">
                <a:moveTo>
                  <a:pt x="853538" y="0"/>
                </a:moveTo>
                <a:cubicBezTo>
                  <a:pt x="2141030" y="0"/>
                  <a:pt x="2141030" y="0"/>
                  <a:pt x="2141030" y="0"/>
                </a:cubicBezTo>
                <a:cubicBezTo>
                  <a:pt x="2206170" y="0"/>
                  <a:pt x="2290471" y="45985"/>
                  <a:pt x="2324957" y="103466"/>
                </a:cubicBezTo>
                <a:cubicBezTo>
                  <a:pt x="2968702" y="1218596"/>
                  <a:pt x="2968702" y="1218596"/>
                  <a:pt x="2968702" y="1218596"/>
                </a:cubicBezTo>
                <a:cubicBezTo>
                  <a:pt x="2999357" y="1279909"/>
                  <a:pt x="2999357" y="1371878"/>
                  <a:pt x="2968702" y="1433192"/>
                </a:cubicBezTo>
                <a:cubicBezTo>
                  <a:pt x="2324957" y="2548321"/>
                  <a:pt x="2324957" y="2548321"/>
                  <a:pt x="2324957" y="2548321"/>
                </a:cubicBezTo>
                <a:cubicBezTo>
                  <a:pt x="2290471" y="2605803"/>
                  <a:pt x="2206170" y="2651787"/>
                  <a:pt x="2141030" y="2651787"/>
                </a:cubicBezTo>
                <a:lnTo>
                  <a:pt x="853538" y="2651787"/>
                </a:lnTo>
                <a:cubicBezTo>
                  <a:pt x="784566" y="2651787"/>
                  <a:pt x="700266" y="2605803"/>
                  <a:pt x="669612" y="2548321"/>
                </a:cubicBezTo>
                <a:cubicBezTo>
                  <a:pt x="25866" y="1433192"/>
                  <a:pt x="25866" y="1433192"/>
                  <a:pt x="25866" y="1433192"/>
                </a:cubicBezTo>
                <a:cubicBezTo>
                  <a:pt x="-8621" y="1371878"/>
                  <a:pt x="-8621" y="1279909"/>
                  <a:pt x="25866" y="1218596"/>
                </a:cubicBezTo>
                <a:cubicBezTo>
                  <a:pt x="669612" y="103466"/>
                  <a:pt x="669612" y="103466"/>
                  <a:pt x="669612" y="103466"/>
                </a:cubicBezTo>
                <a:cubicBezTo>
                  <a:pt x="700266" y="45985"/>
                  <a:pt x="784566" y="0"/>
                  <a:pt x="853538" y="0"/>
                </a:cubicBezTo>
                <a:close/>
              </a:path>
            </a:pathLst>
          </a:custGeom>
          <a:solidFill>
            <a:schemeClr val="tx1"/>
          </a:solidFill>
          <a:ln w="508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34" name="Group 33">
            <a:extLst>
              <a:ext uri="{FF2B5EF4-FFF2-40B4-BE49-F238E27FC236}">
                <a16:creationId xmlns:a16="http://schemas.microsoft.com/office/drawing/2014/main" id="{A3C0D298-47AC-4912-8022-B969E5732CB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07830" y="385730"/>
            <a:ext cx="1128382" cy="847206"/>
            <a:chOff x="5307830" y="325570"/>
            <a:chExt cx="1128382" cy="847206"/>
          </a:xfrm>
        </p:grpSpPr>
        <p:sp>
          <p:nvSpPr>
            <p:cNvPr id="35" name="Freeform 5">
              <a:extLst>
                <a:ext uri="{FF2B5EF4-FFF2-40B4-BE49-F238E27FC236}">
                  <a16:creationId xmlns:a16="http://schemas.microsoft.com/office/drawing/2014/main" id="{F8ED9F95-2ADE-4C89-BD97-AF7DB8DB367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307830" y="577396"/>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36" name="Freeform 5">
              <a:extLst>
                <a:ext uri="{FF2B5EF4-FFF2-40B4-BE49-F238E27FC236}">
                  <a16:creationId xmlns:a16="http://schemas.microsoft.com/office/drawing/2014/main" id="{1DD52534-E915-42C0-890A-5B19A15B537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85720" y="325570"/>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grpSp>
      <p:sp>
        <p:nvSpPr>
          <p:cNvPr id="38" name="Freeform: Shape 37">
            <a:extLst>
              <a:ext uri="{FF2B5EF4-FFF2-40B4-BE49-F238E27FC236}">
                <a16:creationId xmlns:a16="http://schemas.microsoft.com/office/drawing/2014/main" id="{91E9AE86-E5FF-46E4-BE50-58DD19A224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2071858"/>
            <a:ext cx="8109718" cy="4786143"/>
          </a:xfrm>
          <a:custGeom>
            <a:avLst/>
            <a:gdLst>
              <a:gd name="connsiteX0" fmla="*/ 7381313 w 8109718"/>
              <a:gd name="connsiteY0" fmla="*/ 1839459 h 4786143"/>
              <a:gd name="connsiteX1" fmla="*/ 7381313 w 8109718"/>
              <a:gd name="connsiteY1" fmla="*/ 1853646 h 4786143"/>
              <a:gd name="connsiteX2" fmla="*/ 7379359 w 8109718"/>
              <a:gd name="connsiteY2" fmla="*/ 1846552 h 4786143"/>
              <a:gd name="connsiteX3" fmla="*/ 1321854 w 8109718"/>
              <a:gd name="connsiteY3" fmla="*/ 0 h 4786143"/>
              <a:gd name="connsiteX4" fmla="*/ 5365317 w 8109718"/>
              <a:gd name="connsiteY4" fmla="*/ 0 h 4786143"/>
              <a:gd name="connsiteX5" fmla="*/ 5985373 w 8109718"/>
              <a:gd name="connsiteY5" fmla="*/ 365439 h 4786143"/>
              <a:gd name="connsiteX6" fmla="*/ 8011470 w 8109718"/>
              <a:gd name="connsiteY6" fmla="*/ 3854515 h 4786143"/>
              <a:gd name="connsiteX7" fmla="*/ 8011470 w 8109718"/>
              <a:gd name="connsiteY7" fmla="*/ 4567993 h 4786143"/>
              <a:gd name="connsiteX8" fmla="*/ 7904625 w 8109718"/>
              <a:gd name="connsiteY8" fmla="*/ 4751987 h 4786143"/>
              <a:gd name="connsiteX9" fmla="*/ 7884791 w 8109718"/>
              <a:gd name="connsiteY9" fmla="*/ 4786143 h 4786143"/>
              <a:gd name="connsiteX10" fmla="*/ 0 w 8109718"/>
              <a:gd name="connsiteY10" fmla="*/ 4786143 h 4786143"/>
              <a:gd name="connsiteX11" fmla="*/ 0 w 8109718"/>
              <a:gd name="connsiteY11" fmla="*/ 1564110 h 4786143"/>
              <a:gd name="connsiteX12" fmla="*/ 27177 w 8109718"/>
              <a:gd name="connsiteY12" fmla="*/ 1517107 h 4786143"/>
              <a:gd name="connsiteX13" fmla="*/ 693065 w 8109718"/>
              <a:gd name="connsiteY13" fmla="*/ 365439 h 4786143"/>
              <a:gd name="connsiteX14" fmla="*/ 1321854 w 8109718"/>
              <a:gd name="connsiteY14" fmla="*/ 0 h 4786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109718" h="4786143">
                <a:moveTo>
                  <a:pt x="7381313" y="1839459"/>
                </a:moveTo>
                <a:lnTo>
                  <a:pt x="7381313" y="1853646"/>
                </a:lnTo>
                <a:lnTo>
                  <a:pt x="7379359" y="1846552"/>
                </a:lnTo>
                <a:close/>
                <a:moveTo>
                  <a:pt x="1321854" y="0"/>
                </a:moveTo>
                <a:cubicBezTo>
                  <a:pt x="1321854" y="0"/>
                  <a:pt x="1321854" y="0"/>
                  <a:pt x="5365317" y="0"/>
                </a:cubicBezTo>
                <a:cubicBezTo>
                  <a:pt x="5618580" y="0"/>
                  <a:pt x="5863108" y="139215"/>
                  <a:pt x="5985373" y="365439"/>
                </a:cubicBezTo>
                <a:cubicBezTo>
                  <a:pt x="5985373" y="365439"/>
                  <a:pt x="5985373" y="365439"/>
                  <a:pt x="8011470" y="3854515"/>
                </a:cubicBezTo>
                <a:cubicBezTo>
                  <a:pt x="8142468" y="4072039"/>
                  <a:pt x="8142468" y="4350470"/>
                  <a:pt x="8011470" y="4567993"/>
                </a:cubicBezTo>
                <a:cubicBezTo>
                  <a:pt x="8011470" y="4567993"/>
                  <a:pt x="8011470" y="4567993"/>
                  <a:pt x="7904625" y="4751987"/>
                </a:cubicBezTo>
                <a:lnTo>
                  <a:pt x="7884791" y="4786143"/>
                </a:lnTo>
                <a:lnTo>
                  <a:pt x="0" y="4786143"/>
                </a:lnTo>
                <a:lnTo>
                  <a:pt x="0" y="1564110"/>
                </a:lnTo>
                <a:lnTo>
                  <a:pt x="27177" y="1517107"/>
                </a:lnTo>
                <a:cubicBezTo>
                  <a:pt x="220245" y="1183191"/>
                  <a:pt x="440895" y="801574"/>
                  <a:pt x="693065" y="365439"/>
                </a:cubicBezTo>
                <a:cubicBezTo>
                  <a:pt x="824063" y="139215"/>
                  <a:pt x="1059859" y="0"/>
                  <a:pt x="1321854" y="0"/>
                </a:cubicBezTo>
                <a:close/>
              </a:path>
            </a:pathLst>
          </a:custGeom>
          <a:solidFill>
            <a:schemeClr val="tx1">
              <a:alpha val="9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5D30DF21-2914-9507-AE38-9AF3FCD358E0}"/>
              </a:ext>
            </a:extLst>
          </p:cNvPr>
          <p:cNvSpPr>
            <a:spLocks noGrp="1"/>
          </p:cNvSpPr>
          <p:nvPr>
            <p:ph type="title"/>
          </p:nvPr>
        </p:nvSpPr>
        <p:spPr>
          <a:xfrm>
            <a:off x="966430" y="3495470"/>
            <a:ext cx="5386661" cy="2650888"/>
          </a:xfrm>
        </p:spPr>
        <p:txBody>
          <a:bodyPr vert="horz" lIns="91440" tIns="45720" rIns="91440" bIns="45720" rtlCol="0" anchor="ctr">
            <a:normAutofit/>
          </a:bodyPr>
          <a:lstStyle/>
          <a:p>
            <a:r>
              <a:rPr lang="en-US" sz="5400" kern="1200">
                <a:solidFill>
                  <a:schemeClr val="bg1"/>
                </a:solidFill>
                <a:latin typeface="+mj-lt"/>
                <a:ea typeface="+mj-ea"/>
                <a:cs typeface="+mj-cs"/>
              </a:rPr>
              <a:t>Following are the proposed features</a:t>
            </a:r>
          </a:p>
        </p:txBody>
      </p:sp>
      <p:pic>
        <p:nvPicPr>
          <p:cNvPr id="23" name="Graphic 5" descr="Checkmark">
            <a:extLst>
              <a:ext uri="{FF2B5EF4-FFF2-40B4-BE49-F238E27FC236}">
                <a16:creationId xmlns:a16="http://schemas.microsoft.com/office/drawing/2014/main" id="{B30347D5-7C61-AFD9-51B7-9AEEFFAAFCE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367569" y="2705024"/>
            <a:ext cx="2493913" cy="2493913"/>
          </a:xfrm>
          <a:prstGeom prst="rect">
            <a:avLst/>
          </a:prstGeom>
        </p:spPr>
      </p:pic>
    </p:spTree>
    <p:extLst>
      <p:ext uri="{BB962C8B-B14F-4D97-AF65-F5344CB8AC3E}">
        <p14:creationId xmlns:p14="http://schemas.microsoft.com/office/powerpoint/2010/main" val="350398424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6528DB-D2E0-3B35-0690-D68F2F3EA6FE}"/>
              </a:ext>
            </a:extLst>
          </p:cNvPr>
          <p:cNvSpPr>
            <a:spLocks noGrp="1"/>
          </p:cNvSpPr>
          <p:nvPr>
            <p:ph type="title"/>
          </p:nvPr>
        </p:nvSpPr>
        <p:spPr>
          <a:xfrm>
            <a:off x="1197633" y="163842"/>
            <a:ext cx="10515600" cy="836733"/>
          </a:xfrm>
        </p:spPr>
        <p:txBody>
          <a:bodyPr>
            <a:normAutofit/>
          </a:bodyPr>
          <a:lstStyle/>
          <a:p>
            <a:pPr algn="ctr"/>
            <a:r>
              <a:rPr lang="en-US" sz="4800" b="1" dirty="0">
                <a:cs typeface="Calibri Light"/>
              </a:rPr>
              <a:t>Project Overview</a:t>
            </a:r>
            <a:endParaRPr lang="en-US" sz="4800">
              <a:cs typeface="Calibri Light"/>
            </a:endParaRPr>
          </a:p>
        </p:txBody>
      </p:sp>
      <p:pic>
        <p:nvPicPr>
          <p:cNvPr id="4" name="Picture 4">
            <a:extLst>
              <a:ext uri="{FF2B5EF4-FFF2-40B4-BE49-F238E27FC236}">
                <a16:creationId xmlns:a16="http://schemas.microsoft.com/office/drawing/2014/main" id="{D7AE425D-C756-CCDF-6692-ED1D922B31D8}"/>
              </a:ext>
            </a:extLst>
          </p:cNvPr>
          <p:cNvPicPr>
            <a:picLocks noGrp="1" noChangeAspect="1"/>
          </p:cNvPicPr>
          <p:nvPr>
            <p:ph idx="1"/>
          </p:nvPr>
        </p:nvPicPr>
        <p:blipFill>
          <a:blip r:embed="rId2"/>
          <a:stretch>
            <a:fillRect/>
          </a:stretch>
        </p:blipFill>
        <p:spPr>
          <a:xfrm>
            <a:off x="5082397" y="1005412"/>
            <a:ext cx="2904227" cy="2181765"/>
          </a:xfrm>
        </p:spPr>
      </p:pic>
      <p:sp>
        <p:nvSpPr>
          <p:cNvPr id="7" name="Arrow: Down 6">
            <a:extLst>
              <a:ext uri="{FF2B5EF4-FFF2-40B4-BE49-F238E27FC236}">
                <a16:creationId xmlns:a16="http://schemas.microsoft.com/office/drawing/2014/main" id="{E53FB4C4-09E8-5358-DD41-E14A49C6B248}"/>
              </a:ext>
            </a:extLst>
          </p:cNvPr>
          <p:cNvSpPr/>
          <p:nvPr/>
        </p:nvSpPr>
        <p:spPr>
          <a:xfrm rot="3300000">
            <a:off x="4474445" y="2115023"/>
            <a:ext cx="474452" cy="253041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Down 7">
            <a:extLst>
              <a:ext uri="{FF2B5EF4-FFF2-40B4-BE49-F238E27FC236}">
                <a16:creationId xmlns:a16="http://schemas.microsoft.com/office/drawing/2014/main" id="{FEEDBD51-08C7-BE8C-08F9-474CF4DCB47A}"/>
              </a:ext>
            </a:extLst>
          </p:cNvPr>
          <p:cNvSpPr/>
          <p:nvPr/>
        </p:nvSpPr>
        <p:spPr>
          <a:xfrm rot="-3240000">
            <a:off x="8083160" y="2129400"/>
            <a:ext cx="474452" cy="253041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087BDEBA-875B-3645-B678-491C6DB9573F}"/>
              </a:ext>
            </a:extLst>
          </p:cNvPr>
          <p:cNvSpPr/>
          <p:nvPr/>
        </p:nvSpPr>
        <p:spPr>
          <a:xfrm>
            <a:off x="1394782" y="4334953"/>
            <a:ext cx="3206150" cy="184030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cs typeface="Calibri"/>
              </a:rPr>
              <a:t>Create Campaign</a:t>
            </a:r>
          </a:p>
        </p:txBody>
      </p:sp>
      <p:sp>
        <p:nvSpPr>
          <p:cNvPr id="10" name="Oval 9">
            <a:extLst>
              <a:ext uri="{FF2B5EF4-FFF2-40B4-BE49-F238E27FC236}">
                <a16:creationId xmlns:a16="http://schemas.microsoft.com/office/drawing/2014/main" id="{4F7FA456-A8AB-B5E5-3E6F-9F66555619A5}"/>
              </a:ext>
            </a:extLst>
          </p:cNvPr>
          <p:cNvSpPr/>
          <p:nvPr/>
        </p:nvSpPr>
        <p:spPr>
          <a:xfrm>
            <a:off x="7907726" y="4334951"/>
            <a:ext cx="3579961" cy="184030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3600" b="1" dirty="0">
                <a:cs typeface="Calibri"/>
              </a:rPr>
              <a:t>Donate To campaign</a:t>
            </a:r>
          </a:p>
        </p:txBody>
      </p:sp>
    </p:spTree>
    <p:extLst>
      <p:ext uri="{BB962C8B-B14F-4D97-AF65-F5344CB8AC3E}">
        <p14:creationId xmlns:p14="http://schemas.microsoft.com/office/powerpoint/2010/main" val="425992669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54370F-0C88-7FB7-A776-F04930C22E4A}"/>
              </a:ext>
            </a:extLst>
          </p:cNvPr>
          <p:cNvSpPr>
            <a:spLocks noGrp="1"/>
          </p:cNvSpPr>
          <p:nvPr>
            <p:ph type="title"/>
          </p:nvPr>
        </p:nvSpPr>
        <p:spPr>
          <a:xfrm>
            <a:off x="248729" y="120709"/>
            <a:ext cx="4534618" cy="1426203"/>
          </a:xfrm>
        </p:spPr>
        <p:txBody>
          <a:bodyPr>
            <a:normAutofit/>
          </a:bodyPr>
          <a:lstStyle/>
          <a:p>
            <a:pPr algn="ctr"/>
            <a:r>
              <a:rPr lang="en-US" b="1" dirty="0">
                <a:ea typeface="+mj-lt"/>
                <a:cs typeface="+mj-lt"/>
              </a:rPr>
              <a:t>Feature No:1 (Create Campaign</a:t>
            </a:r>
            <a:r>
              <a:rPr lang="en-US" b="1" dirty="0">
                <a:cs typeface="Calibri Light" panose="020F0302020204030204"/>
              </a:rPr>
              <a:t>)</a:t>
            </a:r>
            <a:endParaRPr lang="en-US" dirty="0">
              <a:cs typeface="Calibri Light" panose="020F0302020204030204"/>
            </a:endParaRPr>
          </a:p>
        </p:txBody>
      </p:sp>
      <p:pic>
        <p:nvPicPr>
          <p:cNvPr id="5" name="Picture 5" descr="Graphical user interface, text, application&#10;&#10;Description automatically generated">
            <a:extLst>
              <a:ext uri="{FF2B5EF4-FFF2-40B4-BE49-F238E27FC236}">
                <a16:creationId xmlns:a16="http://schemas.microsoft.com/office/drawing/2014/main" id="{49B781F7-A8E1-99CC-9638-53095DCCCE6B}"/>
              </a:ext>
            </a:extLst>
          </p:cNvPr>
          <p:cNvPicPr>
            <a:picLocks noChangeAspect="1"/>
          </p:cNvPicPr>
          <p:nvPr/>
        </p:nvPicPr>
        <p:blipFill rotWithShape="1">
          <a:blip r:embed="rId2"/>
          <a:srcRect t="4187" r="695" b="6650"/>
          <a:stretch/>
        </p:blipFill>
        <p:spPr>
          <a:xfrm>
            <a:off x="497458" y="1622682"/>
            <a:ext cx="11197105" cy="4950872"/>
          </a:xfrm>
          <a:prstGeom prst="rect">
            <a:avLst/>
          </a:prstGeom>
        </p:spPr>
      </p:pic>
      <p:sp>
        <p:nvSpPr>
          <p:cNvPr id="8" name="TextBox 7">
            <a:extLst>
              <a:ext uri="{FF2B5EF4-FFF2-40B4-BE49-F238E27FC236}">
                <a16:creationId xmlns:a16="http://schemas.microsoft.com/office/drawing/2014/main" id="{E056B416-D248-6E1D-C16F-48945B6C72FE}"/>
              </a:ext>
            </a:extLst>
          </p:cNvPr>
          <p:cNvSpPr txBox="1"/>
          <p:nvPr/>
        </p:nvSpPr>
        <p:spPr>
          <a:xfrm>
            <a:off x="4681268" y="238664"/>
            <a:ext cx="7171426"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latin typeface="Questrial"/>
                <a:ea typeface="Questrial"/>
                <a:cs typeface="Questrial"/>
              </a:rPr>
              <a:t>Just like Crowdfunding in the real world as well as on other crowdfunding platforms, anyone can create a campaign in a few minutes. The campaign information will be managed by the Ethereum-based smart contract and thus cannot be tampered with.</a:t>
            </a:r>
            <a:endParaRPr lang="en-US" dirty="0">
              <a:cs typeface="Calibri"/>
            </a:endParaRPr>
          </a:p>
        </p:txBody>
      </p:sp>
    </p:spTree>
    <p:extLst>
      <p:ext uri="{BB962C8B-B14F-4D97-AF65-F5344CB8AC3E}">
        <p14:creationId xmlns:p14="http://schemas.microsoft.com/office/powerpoint/2010/main" val="280995494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54370F-0C88-7FB7-A776-F04930C22E4A}"/>
              </a:ext>
            </a:extLst>
          </p:cNvPr>
          <p:cNvSpPr>
            <a:spLocks noGrp="1"/>
          </p:cNvSpPr>
          <p:nvPr>
            <p:ph type="title"/>
          </p:nvPr>
        </p:nvSpPr>
        <p:spPr>
          <a:xfrm>
            <a:off x="-311988" y="135086"/>
            <a:ext cx="6403674" cy="1426203"/>
          </a:xfrm>
        </p:spPr>
        <p:txBody>
          <a:bodyPr>
            <a:normAutofit/>
          </a:bodyPr>
          <a:lstStyle/>
          <a:p>
            <a:pPr algn="ctr"/>
            <a:r>
              <a:rPr lang="en-US" b="1" dirty="0">
                <a:ea typeface="+mj-lt"/>
                <a:cs typeface="+mj-lt"/>
              </a:rPr>
              <a:t>Feature No:2 </a:t>
            </a:r>
            <a:br>
              <a:rPr lang="en-US" b="1" dirty="0">
                <a:ea typeface="+mj-lt"/>
                <a:cs typeface="+mj-lt"/>
              </a:rPr>
            </a:br>
            <a:r>
              <a:rPr lang="en-US" b="1" dirty="0">
                <a:ea typeface="+mj-lt"/>
                <a:cs typeface="+mj-lt"/>
              </a:rPr>
              <a:t>(Donate To campaign)</a:t>
            </a:r>
            <a:endParaRPr lang="en-US" dirty="0">
              <a:cs typeface="Calibri Light" panose="020F0302020204030204"/>
            </a:endParaRPr>
          </a:p>
        </p:txBody>
      </p:sp>
      <p:sp>
        <p:nvSpPr>
          <p:cNvPr id="8" name="TextBox 7">
            <a:extLst>
              <a:ext uri="{FF2B5EF4-FFF2-40B4-BE49-F238E27FC236}">
                <a16:creationId xmlns:a16="http://schemas.microsoft.com/office/drawing/2014/main" id="{E056B416-D248-6E1D-C16F-48945B6C72FE}"/>
              </a:ext>
            </a:extLst>
          </p:cNvPr>
          <p:cNvSpPr txBox="1"/>
          <p:nvPr/>
        </p:nvSpPr>
        <p:spPr>
          <a:xfrm>
            <a:off x="5788324" y="138022"/>
            <a:ext cx="6064370"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mn-lt"/>
                <a:cs typeface="+mn-lt"/>
              </a:rPr>
              <a:t>Once a campaign has been created, users can share the campaign and anybody can contribute to the campaign. </a:t>
            </a:r>
            <a:r>
              <a:rPr lang="en-US" b="1" dirty="0">
                <a:ea typeface="+mn-lt"/>
                <a:cs typeface="+mn-lt"/>
              </a:rPr>
              <a:t>The funds will go to the address of the campaign and not to the creator of the campaign,</a:t>
            </a:r>
            <a:r>
              <a:rPr lang="en-US" dirty="0">
                <a:ea typeface="+mn-lt"/>
                <a:cs typeface="+mn-lt"/>
              </a:rPr>
              <a:t> thus making the process more efficient and anti-fraudulent.</a:t>
            </a:r>
            <a:endParaRPr lang="en-US" dirty="0"/>
          </a:p>
          <a:p>
            <a:br>
              <a:rPr lang="en-US" dirty="0"/>
            </a:br>
            <a:endParaRPr lang="en-US" dirty="0"/>
          </a:p>
        </p:txBody>
      </p:sp>
      <p:pic>
        <p:nvPicPr>
          <p:cNvPr id="3" name="Picture 3" descr="Graphical user interface, text&#10;&#10;Description automatically generated">
            <a:extLst>
              <a:ext uri="{FF2B5EF4-FFF2-40B4-BE49-F238E27FC236}">
                <a16:creationId xmlns:a16="http://schemas.microsoft.com/office/drawing/2014/main" id="{3A61A0C2-A7E9-CF4C-1ADD-FA3714B7278D}"/>
              </a:ext>
            </a:extLst>
          </p:cNvPr>
          <p:cNvPicPr>
            <a:picLocks noChangeAspect="1"/>
          </p:cNvPicPr>
          <p:nvPr/>
        </p:nvPicPr>
        <p:blipFill>
          <a:blip r:embed="rId2"/>
          <a:stretch>
            <a:fillRect/>
          </a:stretch>
        </p:blipFill>
        <p:spPr>
          <a:xfrm>
            <a:off x="655608" y="1715589"/>
            <a:ext cx="10938293" cy="4922067"/>
          </a:xfrm>
          <a:prstGeom prst="rect">
            <a:avLst/>
          </a:prstGeom>
        </p:spPr>
      </p:pic>
    </p:spTree>
    <p:extLst>
      <p:ext uri="{BB962C8B-B14F-4D97-AF65-F5344CB8AC3E}">
        <p14:creationId xmlns:p14="http://schemas.microsoft.com/office/powerpoint/2010/main" val="55515505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3C4816-1D7F-452B-9E31-3B2FBC170C22}"/>
              </a:ext>
            </a:extLst>
          </p:cNvPr>
          <p:cNvSpPr>
            <a:spLocks noGrp="1"/>
          </p:cNvSpPr>
          <p:nvPr>
            <p:ph type="title"/>
          </p:nvPr>
        </p:nvSpPr>
        <p:spPr>
          <a:xfrm>
            <a:off x="910087" y="135086"/>
            <a:ext cx="10515600" cy="621073"/>
          </a:xfrm>
        </p:spPr>
        <p:txBody>
          <a:bodyPr>
            <a:normAutofit fontScale="90000"/>
          </a:bodyPr>
          <a:lstStyle/>
          <a:p>
            <a:pPr algn="ctr"/>
            <a:r>
              <a:rPr lang="en-US" sz="4800" b="1" dirty="0">
                <a:ea typeface="+mj-lt"/>
                <a:cs typeface="+mj-lt"/>
              </a:rPr>
              <a:t>Start</a:t>
            </a:r>
            <a:r>
              <a:rPr lang="en-US" sz="4800" b="1" dirty="0">
                <a:cs typeface="Calibri Light"/>
              </a:rPr>
              <a:t> a Campaign</a:t>
            </a:r>
            <a:endParaRPr lang="en-US" dirty="0">
              <a:cs typeface="Calibri Light"/>
            </a:endParaRPr>
          </a:p>
        </p:txBody>
      </p:sp>
      <p:pic>
        <p:nvPicPr>
          <p:cNvPr id="4" name="Picture 4" descr="A picture containing text, electronics, display&#10;&#10;Description automatically generated">
            <a:extLst>
              <a:ext uri="{FF2B5EF4-FFF2-40B4-BE49-F238E27FC236}">
                <a16:creationId xmlns:a16="http://schemas.microsoft.com/office/drawing/2014/main" id="{C3357DE6-15F7-8503-7BB0-D587B7EF4BBB}"/>
              </a:ext>
            </a:extLst>
          </p:cNvPr>
          <p:cNvPicPr>
            <a:picLocks noGrp="1" noChangeAspect="1"/>
          </p:cNvPicPr>
          <p:nvPr>
            <p:ph idx="1"/>
          </p:nvPr>
        </p:nvPicPr>
        <p:blipFill>
          <a:blip r:embed="rId2"/>
          <a:stretch>
            <a:fillRect/>
          </a:stretch>
        </p:blipFill>
        <p:spPr>
          <a:xfrm>
            <a:off x="733245" y="568250"/>
            <a:ext cx="2156604" cy="1158276"/>
          </a:xfrm>
        </p:spPr>
      </p:pic>
      <p:sp>
        <p:nvSpPr>
          <p:cNvPr id="5" name="TextBox 4">
            <a:extLst>
              <a:ext uri="{FF2B5EF4-FFF2-40B4-BE49-F238E27FC236}">
                <a16:creationId xmlns:a16="http://schemas.microsoft.com/office/drawing/2014/main" id="{27C7EC3D-6877-A082-020D-B3B7DB0F0F27}"/>
              </a:ext>
            </a:extLst>
          </p:cNvPr>
          <p:cNvSpPr txBox="1"/>
          <p:nvPr/>
        </p:nvSpPr>
        <p:spPr>
          <a:xfrm>
            <a:off x="-494581" y="1647645"/>
            <a:ext cx="4626633"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b="1" dirty="0">
                <a:latin typeface="Calibri Light"/>
              </a:rPr>
              <a:t>Solidity Smart</a:t>
            </a:r>
            <a:endParaRPr lang="en-US" sz="2800">
              <a:latin typeface="Calibri Light"/>
              <a:cs typeface="Calibri Light"/>
            </a:endParaRPr>
          </a:p>
          <a:p>
            <a:pPr algn="ctr"/>
            <a:r>
              <a:rPr lang="en-US" sz="2800" b="1" dirty="0">
                <a:latin typeface="Calibri Light"/>
              </a:rPr>
              <a:t> Contract</a:t>
            </a:r>
            <a:endParaRPr lang="en-US" sz="2800">
              <a:latin typeface="Calibri Light"/>
              <a:cs typeface="Calibri Light"/>
            </a:endParaRPr>
          </a:p>
        </p:txBody>
      </p:sp>
      <p:pic>
        <p:nvPicPr>
          <p:cNvPr id="6" name="Picture 6" descr="Icon&#10;&#10;Description automatically generated">
            <a:extLst>
              <a:ext uri="{FF2B5EF4-FFF2-40B4-BE49-F238E27FC236}">
                <a16:creationId xmlns:a16="http://schemas.microsoft.com/office/drawing/2014/main" id="{B0150052-8425-61C2-8415-A376661BA1B6}"/>
              </a:ext>
            </a:extLst>
          </p:cNvPr>
          <p:cNvPicPr>
            <a:picLocks noChangeAspect="1"/>
          </p:cNvPicPr>
          <p:nvPr/>
        </p:nvPicPr>
        <p:blipFill>
          <a:blip r:embed="rId3"/>
          <a:stretch>
            <a:fillRect/>
          </a:stretch>
        </p:blipFill>
        <p:spPr>
          <a:xfrm>
            <a:off x="8681554" y="360765"/>
            <a:ext cx="2743200" cy="1530010"/>
          </a:xfrm>
          <a:prstGeom prst="rect">
            <a:avLst/>
          </a:prstGeom>
        </p:spPr>
      </p:pic>
      <p:sp>
        <p:nvSpPr>
          <p:cNvPr id="7" name="TextBox 6">
            <a:extLst>
              <a:ext uri="{FF2B5EF4-FFF2-40B4-BE49-F238E27FC236}">
                <a16:creationId xmlns:a16="http://schemas.microsoft.com/office/drawing/2014/main" id="{E854417B-4177-1D2F-62D1-FD15F25D5817}"/>
              </a:ext>
            </a:extLst>
          </p:cNvPr>
          <p:cNvSpPr txBox="1"/>
          <p:nvPr/>
        </p:nvSpPr>
        <p:spPr>
          <a:xfrm>
            <a:off x="8054197" y="1903441"/>
            <a:ext cx="4137803"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b="1" dirty="0">
                <a:latin typeface="Calibri Light"/>
                <a:cs typeface="Segoe UI"/>
              </a:rPr>
              <a:t>Polygon (Mumbai)</a:t>
            </a:r>
          </a:p>
        </p:txBody>
      </p:sp>
      <p:pic>
        <p:nvPicPr>
          <p:cNvPr id="9" name="Picture 9" descr="Graphical user interface&#10;&#10;Description automatically generated">
            <a:extLst>
              <a:ext uri="{FF2B5EF4-FFF2-40B4-BE49-F238E27FC236}">
                <a16:creationId xmlns:a16="http://schemas.microsoft.com/office/drawing/2014/main" id="{B5D74D9B-EE41-AC49-7AAC-1596791A7C4A}"/>
              </a:ext>
            </a:extLst>
          </p:cNvPr>
          <p:cNvPicPr>
            <a:picLocks noChangeAspect="1"/>
          </p:cNvPicPr>
          <p:nvPr/>
        </p:nvPicPr>
        <p:blipFill>
          <a:blip r:embed="rId4"/>
          <a:stretch>
            <a:fillRect/>
          </a:stretch>
        </p:blipFill>
        <p:spPr>
          <a:xfrm>
            <a:off x="727494" y="2889130"/>
            <a:ext cx="2096219" cy="1582948"/>
          </a:xfrm>
          <a:prstGeom prst="rect">
            <a:avLst/>
          </a:prstGeom>
        </p:spPr>
      </p:pic>
      <p:sp>
        <p:nvSpPr>
          <p:cNvPr id="10" name="TextBox 9">
            <a:extLst>
              <a:ext uri="{FF2B5EF4-FFF2-40B4-BE49-F238E27FC236}">
                <a16:creationId xmlns:a16="http://schemas.microsoft.com/office/drawing/2014/main" id="{4863F828-4E65-D4A5-D1CB-60558999D047}"/>
              </a:ext>
            </a:extLst>
          </p:cNvPr>
          <p:cNvSpPr txBox="1"/>
          <p:nvPr/>
        </p:nvSpPr>
        <p:spPr>
          <a:xfrm>
            <a:off x="914400" y="4523117"/>
            <a:ext cx="274320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dirty="0">
                <a:latin typeface="Calibri Light"/>
                <a:cs typeface="Calibri Light"/>
              </a:rPr>
              <a:t>Frontend</a:t>
            </a:r>
          </a:p>
        </p:txBody>
      </p:sp>
      <p:pic>
        <p:nvPicPr>
          <p:cNvPr id="11" name="Picture 11" descr="Graphical user interface&#10;&#10;Description automatically generated">
            <a:extLst>
              <a:ext uri="{FF2B5EF4-FFF2-40B4-BE49-F238E27FC236}">
                <a16:creationId xmlns:a16="http://schemas.microsoft.com/office/drawing/2014/main" id="{A1EAF1EF-DE09-027B-DAAE-3ED578A26DAA}"/>
              </a:ext>
            </a:extLst>
          </p:cNvPr>
          <p:cNvPicPr>
            <a:picLocks noChangeAspect="1"/>
          </p:cNvPicPr>
          <p:nvPr/>
        </p:nvPicPr>
        <p:blipFill>
          <a:blip r:embed="rId5"/>
          <a:stretch>
            <a:fillRect/>
          </a:stretch>
        </p:blipFill>
        <p:spPr>
          <a:xfrm>
            <a:off x="4652513" y="2671313"/>
            <a:ext cx="2743200" cy="2248618"/>
          </a:xfrm>
          <a:prstGeom prst="rect">
            <a:avLst/>
          </a:prstGeom>
        </p:spPr>
      </p:pic>
      <p:pic>
        <p:nvPicPr>
          <p:cNvPr id="13" name="Picture 4">
            <a:extLst>
              <a:ext uri="{FF2B5EF4-FFF2-40B4-BE49-F238E27FC236}">
                <a16:creationId xmlns:a16="http://schemas.microsoft.com/office/drawing/2014/main" id="{A1C1F222-8387-4BD5-70C0-AAE5B80A305C}"/>
              </a:ext>
            </a:extLst>
          </p:cNvPr>
          <p:cNvPicPr>
            <a:picLocks noChangeAspect="1"/>
          </p:cNvPicPr>
          <p:nvPr/>
        </p:nvPicPr>
        <p:blipFill>
          <a:blip r:embed="rId6"/>
          <a:stretch>
            <a:fillRect/>
          </a:stretch>
        </p:blipFill>
        <p:spPr>
          <a:xfrm>
            <a:off x="8921152" y="2673185"/>
            <a:ext cx="2731699" cy="2023614"/>
          </a:xfrm>
          <a:prstGeom prst="rect">
            <a:avLst/>
          </a:prstGeom>
        </p:spPr>
      </p:pic>
      <p:pic>
        <p:nvPicPr>
          <p:cNvPr id="14" name="Picture 14" descr="A picture containing text, sign, vector graphics&#10;&#10;Description automatically generated">
            <a:extLst>
              <a:ext uri="{FF2B5EF4-FFF2-40B4-BE49-F238E27FC236}">
                <a16:creationId xmlns:a16="http://schemas.microsoft.com/office/drawing/2014/main" id="{175825FC-DBFC-3F40-24D8-F9F4CF36C74E}"/>
              </a:ext>
            </a:extLst>
          </p:cNvPr>
          <p:cNvPicPr>
            <a:picLocks noChangeAspect="1"/>
          </p:cNvPicPr>
          <p:nvPr/>
        </p:nvPicPr>
        <p:blipFill>
          <a:blip r:embed="rId7"/>
          <a:stretch>
            <a:fillRect/>
          </a:stretch>
        </p:blipFill>
        <p:spPr>
          <a:xfrm>
            <a:off x="2380890" y="5249174"/>
            <a:ext cx="1377351" cy="1362974"/>
          </a:xfrm>
          <a:prstGeom prst="rect">
            <a:avLst/>
          </a:prstGeom>
        </p:spPr>
      </p:pic>
      <p:pic>
        <p:nvPicPr>
          <p:cNvPr id="15" name="Picture 15" descr="Logo, company name&#10;&#10;Description automatically generated">
            <a:extLst>
              <a:ext uri="{FF2B5EF4-FFF2-40B4-BE49-F238E27FC236}">
                <a16:creationId xmlns:a16="http://schemas.microsoft.com/office/drawing/2014/main" id="{9B3D2626-9046-67DE-BBEB-2C83283332BE}"/>
              </a:ext>
            </a:extLst>
          </p:cNvPr>
          <p:cNvPicPr>
            <a:picLocks noChangeAspect="1"/>
          </p:cNvPicPr>
          <p:nvPr/>
        </p:nvPicPr>
        <p:blipFill rotWithShape="1">
          <a:blip r:embed="rId8"/>
          <a:srcRect l="10917" t="25532" r="10995" b="27618"/>
          <a:stretch/>
        </p:blipFill>
        <p:spPr>
          <a:xfrm>
            <a:off x="5771800" y="5483968"/>
            <a:ext cx="3148548" cy="936025"/>
          </a:xfrm>
          <a:prstGeom prst="rect">
            <a:avLst/>
          </a:prstGeom>
        </p:spPr>
      </p:pic>
      <p:pic>
        <p:nvPicPr>
          <p:cNvPr id="16" name="Picture 16">
            <a:extLst>
              <a:ext uri="{FF2B5EF4-FFF2-40B4-BE49-F238E27FC236}">
                <a16:creationId xmlns:a16="http://schemas.microsoft.com/office/drawing/2014/main" id="{D2CDFF3A-65F0-32BB-1C76-C7D0758A4823}"/>
              </a:ext>
            </a:extLst>
          </p:cNvPr>
          <p:cNvPicPr>
            <a:picLocks noChangeAspect="1"/>
          </p:cNvPicPr>
          <p:nvPr/>
        </p:nvPicPr>
        <p:blipFill>
          <a:blip r:embed="rId9"/>
          <a:stretch>
            <a:fillRect/>
          </a:stretch>
        </p:blipFill>
        <p:spPr>
          <a:xfrm>
            <a:off x="10286551" y="5103513"/>
            <a:ext cx="1496144" cy="1510521"/>
          </a:xfrm>
          <a:prstGeom prst="rect">
            <a:avLst/>
          </a:prstGeom>
        </p:spPr>
      </p:pic>
      <p:sp>
        <p:nvSpPr>
          <p:cNvPr id="17" name="Arrow: Right 16">
            <a:extLst>
              <a:ext uri="{FF2B5EF4-FFF2-40B4-BE49-F238E27FC236}">
                <a16:creationId xmlns:a16="http://schemas.microsoft.com/office/drawing/2014/main" id="{AF53DD34-727C-31DD-9EBF-6B83A9700F7D}"/>
              </a:ext>
            </a:extLst>
          </p:cNvPr>
          <p:cNvSpPr/>
          <p:nvPr/>
        </p:nvSpPr>
        <p:spPr>
          <a:xfrm>
            <a:off x="4557248" y="1058835"/>
            <a:ext cx="2516037" cy="7763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cs typeface="Calibri"/>
              </a:rPr>
              <a:t>Deploy</a:t>
            </a:r>
            <a:endParaRPr lang="en-US" dirty="0"/>
          </a:p>
        </p:txBody>
      </p:sp>
      <p:sp>
        <p:nvSpPr>
          <p:cNvPr id="18" name="Arrow: Right 17">
            <a:extLst>
              <a:ext uri="{FF2B5EF4-FFF2-40B4-BE49-F238E27FC236}">
                <a16:creationId xmlns:a16="http://schemas.microsoft.com/office/drawing/2014/main" id="{97B11766-6761-E30B-3702-01B05406E02F}"/>
              </a:ext>
            </a:extLst>
          </p:cNvPr>
          <p:cNvSpPr/>
          <p:nvPr/>
        </p:nvSpPr>
        <p:spPr>
          <a:xfrm>
            <a:off x="3161746" y="3415823"/>
            <a:ext cx="1178943" cy="5750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cs typeface="Calibri"/>
              </a:rPr>
              <a:t>Form</a:t>
            </a:r>
            <a:endParaRPr lang="en-US" dirty="0"/>
          </a:p>
        </p:txBody>
      </p:sp>
      <p:sp>
        <p:nvSpPr>
          <p:cNvPr id="19" name="Arrow: Left 18">
            <a:extLst>
              <a:ext uri="{FF2B5EF4-FFF2-40B4-BE49-F238E27FC236}">
                <a16:creationId xmlns:a16="http://schemas.microsoft.com/office/drawing/2014/main" id="{F99E5BE8-1252-86D0-F883-2E20DE3BF151}"/>
              </a:ext>
            </a:extLst>
          </p:cNvPr>
          <p:cNvSpPr/>
          <p:nvPr/>
        </p:nvSpPr>
        <p:spPr>
          <a:xfrm>
            <a:off x="7574697" y="3386170"/>
            <a:ext cx="1624641" cy="603849"/>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cs typeface="Calibri"/>
              </a:rPr>
              <a:t>fill form</a:t>
            </a:r>
            <a:endParaRPr lang="en-US" dirty="0"/>
          </a:p>
        </p:txBody>
      </p:sp>
      <p:sp>
        <p:nvSpPr>
          <p:cNvPr id="20" name="Arrow: Down 19">
            <a:extLst>
              <a:ext uri="{FF2B5EF4-FFF2-40B4-BE49-F238E27FC236}">
                <a16:creationId xmlns:a16="http://schemas.microsoft.com/office/drawing/2014/main" id="{81ABA5D5-25FC-41B3-F33F-CE107AAF5A84}"/>
              </a:ext>
            </a:extLst>
          </p:cNvPr>
          <p:cNvSpPr/>
          <p:nvPr/>
        </p:nvSpPr>
        <p:spPr>
          <a:xfrm rot="2520000">
            <a:off x="3809403" y="4432346"/>
            <a:ext cx="488830" cy="97766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Arrow: Right 21">
            <a:extLst>
              <a:ext uri="{FF2B5EF4-FFF2-40B4-BE49-F238E27FC236}">
                <a16:creationId xmlns:a16="http://schemas.microsoft.com/office/drawing/2014/main" id="{6431055E-5944-CD04-A51E-F8981FCFEC54}"/>
              </a:ext>
            </a:extLst>
          </p:cNvPr>
          <p:cNvSpPr/>
          <p:nvPr/>
        </p:nvSpPr>
        <p:spPr>
          <a:xfrm>
            <a:off x="4496145" y="5742259"/>
            <a:ext cx="977660" cy="48883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cs typeface="Calibri"/>
              </a:rPr>
              <a:t>Link</a:t>
            </a:r>
            <a:endParaRPr lang="en-US" dirty="0"/>
          </a:p>
        </p:txBody>
      </p:sp>
      <p:sp>
        <p:nvSpPr>
          <p:cNvPr id="23" name="Arrow: Down 22">
            <a:extLst>
              <a:ext uri="{FF2B5EF4-FFF2-40B4-BE49-F238E27FC236}">
                <a16:creationId xmlns:a16="http://schemas.microsoft.com/office/drawing/2014/main" id="{1E978BEA-9ADB-1695-0975-66166EDB2C51}"/>
              </a:ext>
            </a:extLst>
          </p:cNvPr>
          <p:cNvSpPr/>
          <p:nvPr/>
        </p:nvSpPr>
        <p:spPr>
          <a:xfrm>
            <a:off x="6726210" y="5048774"/>
            <a:ext cx="445698" cy="44569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Arrow: Right 23">
            <a:extLst>
              <a:ext uri="{FF2B5EF4-FFF2-40B4-BE49-F238E27FC236}">
                <a16:creationId xmlns:a16="http://schemas.microsoft.com/office/drawing/2014/main" id="{1D71FA1C-0811-AFA2-47B1-96605AA62EB0}"/>
              </a:ext>
            </a:extLst>
          </p:cNvPr>
          <p:cNvSpPr/>
          <p:nvPr/>
        </p:nvSpPr>
        <p:spPr>
          <a:xfrm>
            <a:off x="9023216" y="5682953"/>
            <a:ext cx="1265207" cy="54633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cs typeface="Calibri"/>
              </a:rPr>
              <a:t>Database</a:t>
            </a:r>
            <a:endParaRPr lang="en-US" dirty="0"/>
          </a:p>
        </p:txBody>
      </p:sp>
    </p:spTree>
    <p:extLst>
      <p:ext uri="{BB962C8B-B14F-4D97-AF65-F5344CB8AC3E}">
        <p14:creationId xmlns:p14="http://schemas.microsoft.com/office/powerpoint/2010/main" val="375747979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E9A64-5D38-FFB1-9B76-D29CEFF0D7ED}"/>
              </a:ext>
            </a:extLst>
          </p:cNvPr>
          <p:cNvSpPr>
            <a:spLocks noGrp="1"/>
          </p:cNvSpPr>
          <p:nvPr>
            <p:ph type="title"/>
          </p:nvPr>
        </p:nvSpPr>
        <p:spPr>
          <a:xfrm>
            <a:off x="967596" y="437012"/>
            <a:ext cx="10515600" cy="721714"/>
          </a:xfrm>
        </p:spPr>
        <p:txBody>
          <a:bodyPr vert="horz" lIns="91440" tIns="45720" rIns="91440" bIns="45720" rtlCol="0" anchor="ctr">
            <a:noAutofit/>
          </a:bodyPr>
          <a:lstStyle/>
          <a:p>
            <a:pPr algn="ctr"/>
            <a:r>
              <a:rPr lang="en-US" sz="4800" b="1" dirty="0">
                <a:ea typeface="+mj-lt"/>
                <a:cs typeface="+mj-lt"/>
              </a:rPr>
              <a:t>Donate To a campaign</a:t>
            </a:r>
          </a:p>
          <a:p>
            <a:endParaRPr lang="en-US" sz="4800" b="1" dirty="0">
              <a:cs typeface="Calibri Light"/>
            </a:endParaRPr>
          </a:p>
        </p:txBody>
      </p:sp>
      <p:pic>
        <p:nvPicPr>
          <p:cNvPr id="5" name="Picture 6" descr="Icon&#10;&#10;Description automatically generated">
            <a:extLst>
              <a:ext uri="{FF2B5EF4-FFF2-40B4-BE49-F238E27FC236}">
                <a16:creationId xmlns:a16="http://schemas.microsoft.com/office/drawing/2014/main" id="{B53C4C82-BF08-9FE7-CBC4-774C5BC8E6DD}"/>
              </a:ext>
            </a:extLst>
          </p:cNvPr>
          <p:cNvPicPr>
            <a:picLocks noChangeAspect="1"/>
          </p:cNvPicPr>
          <p:nvPr/>
        </p:nvPicPr>
        <p:blipFill>
          <a:blip r:embed="rId2"/>
          <a:stretch>
            <a:fillRect/>
          </a:stretch>
        </p:blipFill>
        <p:spPr>
          <a:xfrm>
            <a:off x="8491268" y="1039352"/>
            <a:ext cx="2743200" cy="1530010"/>
          </a:xfrm>
          <a:prstGeom prst="rect">
            <a:avLst/>
          </a:prstGeom>
        </p:spPr>
      </p:pic>
      <p:sp>
        <p:nvSpPr>
          <p:cNvPr id="6" name="TextBox 5">
            <a:extLst>
              <a:ext uri="{FF2B5EF4-FFF2-40B4-BE49-F238E27FC236}">
                <a16:creationId xmlns:a16="http://schemas.microsoft.com/office/drawing/2014/main" id="{0CD5AA82-5CAD-E91A-D875-DC9B6356A313}"/>
              </a:ext>
            </a:extLst>
          </p:cNvPr>
          <p:cNvSpPr txBox="1"/>
          <p:nvPr/>
        </p:nvSpPr>
        <p:spPr>
          <a:xfrm>
            <a:off x="8635042" y="2639683"/>
            <a:ext cx="3562709"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dirty="0">
                <a:latin typeface="Calibri Light"/>
              </a:rPr>
              <a:t>Polygon (Mumbai)</a:t>
            </a:r>
            <a:r>
              <a:rPr lang="en-US" sz="2800" dirty="0">
                <a:latin typeface="Calibri Light"/>
                <a:cs typeface="Calibri Light"/>
              </a:rPr>
              <a:t>​</a:t>
            </a:r>
            <a:endParaRPr lang="en-US" sz="2800" dirty="0">
              <a:cs typeface="Calibri"/>
            </a:endParaRPr>
          </a:p>
        </p:txBody>
      </p:sp>
      <p:pic>
        <p:nvPicPr>
          <p:cNvPr id="7" name="Picture 7" descr="Logo, company name&#10;&#10;Description automatically generated">
            <a:extLst>
              <a:ext uri="{FF2B5EF4-FFF2-40B4-BE49-F238E27FC236}">
                <a16:creationId xmlns:a16="http://schemas.microsoft.com/office/drawing/2014/main" id="{5726BA94-8CC5-67BB-875E-81B0B71D80F0}"/>
              </a:ext>
            </a:extLst>
          </p:cNvPr>
          <p:cNvPicPr>
            <a:picLocks noChangeAspect="1"/>
          </p:cNvPicPr>
          <p:nvPr/>
        </p:nvPicPr>
        <p:blipFill>
          <a:blip r:embed="rId3"/>
          <a:stretch>
            <a:fillRect/>
          </a:stretch>
        </p:blipFill>
        <p:spPr>
          <a:xfrm>
            <a:off x="1460740" y="1398995"/>
            <a:ext cx="2743200" cy="1615858"/>
          </a:xfrm>
          <a:prstGeom prst="rect">
            <a:avLst/>
          </a:prstGeom>
        </p:spPr>
      </p:pic>
      <p:pic>
        <p:nvPicPr>
          <p:cNvPr id="8" name="Picture 8" descr="A picture containing text, sky&#10;&#10;Description automatically generated">
            <a:extLst>
              <a:ext uri="{FF2B5EF4-FFF2-40B4-BE49-F238E27FC236}">
                <a16:creationId xmlns:a16="http://schemas.microsoft.com/office/drawing/2014/main" id="{6E10F84E-D912-10E4-CA15-D100AC70EA96}"/>
              </a:ext>
            </a:extLst>
          </p:cNvPr>
          <p:cNvPicPr>
            <a:picLocks noChangeAspect="1"/>
          </p:cNvPicPr>
          <p:nvPr/>
        </p:nvPicPr>
        <p:blipFill>
          <a:blip r:embed="rId4"/>
          <a:stretch>
            <a:fillRect/>
          </a:stretch>
        </p:blipFill>
        <p:spPr>
          <a:xfrm>
            <a:off x="1460740" y="4010564"/>
            <a:ext cx="2743200" cy="2057400"/>
          </a:xfrm>
          <a:prstGeom prst="rect">
            <a:avLst/>
          </a:prstGeom>
        </p:spPr>
      </p:pic>
      <p:pic>
        <p:nvPicPr>
          <p:cNvPr id="10" name="Picture 15" descr="Logo, company name&#10;&#10;Description automatically generated">
            <a:extLst>
              <a:ext uri="{FF2B5EF4-FFF2-40B4-BE49-F238E27FC236}">
                <a16:creationId xmlns:a16="http://schemas.microsoft.com/office/drawing/2014/main" id="{958E89C1-A276-96F1-0822-8FA020C58FFF}"/>
              </a:ext>
            </a:extLst>
          </p:cNvPr>
          <p:cNvPicPr>
            <a:picLocks noChangeAspect="1"/>
          </p:cNvPicPr>
          <p:nvPr/>
        </p:nvPicPr>
        <p:blipFill rotWithShape="1">
          <a:blip r:embed="rId5"/>
          <a:srcRect l="10917" t="25532" r="10995" b="27618"/>
          <a:stretch/>
        </p:blipFill>
        <p:spPr>
          <a:xfrm>
            <a:off x="8230328" y="4362534"/>
            <a:ext cx="3148548" cy="936025"/>
          </a:xfrm>
          <a:prstGeom prst="rect">
            <a:avLst/>
          </a:prstGeom>
        </p:spPr>
      </p:pic>
      <p:sp>
        <p:nvSpPr>
          <p:cNvPr id="11" name="Arrow: Left 10">
            <a:extLst>
              <a:ext uri="{FF2B5EF4-FFF2-40B4-BE49-F238E27FC236}">
                <a16:creationId xmlns:a16="http://schemas.microsoft.com/office/drawing/2014/main" id="{A8E21044-99D6-FAC0-3151-7BEFCBC97C05}"/>
              </a:ext>
            </a:extLst>
          </p:cNvPr>
          <p:cNvSpPr/>
          <p:nvPr/>
        </p:nvSpPr>
        <p:spPr>
          <a:xfrm>
            <a:off x="5117966" y="1806459"/>
            <a:ext cx="2702943" cy="733244"/>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cs typeface="Calibri"/>
              </a:rPr>
              <a:t>Deployed Campaign</a:t>
            </a:r>
            <a:endParaRPr lang="en-US" dirty="0"/>
          </a:p>
        </p:txBody>
      </p:sp>
      <p:sp>
        <p:nvSpPr>
          <p:cNvPr id="12" name="TextBox 11">
            <a:extLst>
              <a:ext uri="{FF2B5EF4-FFF2-40B4-BE49-F238E27FC236}">
                <a16:creationId xmlns:a16="http://schemas.microsoft.com/office/drawing/2014/main" id="{2BB2F525-3BBD-62E3-211D-F1AFA030184D}"/>
              </a:ext>
            </a:extLst>
          </p:cNvPr>
          <p:cNvSpPr txBox="1"/>
          <p:nvPr/>
        </p:nvSpPr>
        <p:spPr>
          <a:xfrm>
            <a:off x="1086928" y="6176513"/>
            <a:ext cx="3922143"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dirty="0"/>
              <a:t>Deployed Campaign</a:t>
            </a:r>
            <a:r>
              <a:rPr lang="en-US" sz="2800" b="1" dirty="0">
                <a:cs typeface="Calibri"/>
              </a:rPr>
              <a:t>​</a:t>
            </a:r>
          </a:p>
        </p:txBody>
      </p:sp>
      <p:sp>
        <p:nvSpPr>
          <p:cNvPr id="13" name="Arrow: Right 12">
            <a:extLst>
              <a:ext uri="{FF2B5EF4-FFF2-40B4-BE49-F238E27FC236}">
                <a16:creationId xmlns:a16="http://schemas.microsoft.com/office/drawing/2014/main" id="{614794BB-F707-5A2E-33AE-B8BCD24CC65D}"/>
              </a:ext>
            </a:extLst>
          </p:cNvPr>
          <p:cNvSpPr/>
          <p:nvPr/>
        </p:nvSpPr>
        <p:spPr>
          <a:xfrm>
            <a:off x="5534011" y="4522880"/>
            <a:ext cx="1739660" cy="79075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cs typeface="Calibri"/>
              </a:rPr>
              <a:t>Donate</a:t>
            </a:r>
            <a:endParaRPr lang="en-US" dirty="0"/>
          </a:p>
        </p:txBody>
      </p:sp>
      <p:sp>
        <p:nvSpPr>
          <p:cNvPr id="14" name="Arrow: Down 13">
            <a:extLst>
              <a:ext uri="{FF2B5EF4-FFF2-40B4-BE49-F238E27FC236}">
                <a16:creationId xmlns:a16="http://schemas.microsoft.com/office/drawing/2014/main" id="{97E17ACA-2650-C358-7CD9-ED276077A76A}"/>
              </a:ext>
            </a:extLst>
          </p:cNvPr>
          <p:cNvSpPr/>
          <p:nvPr/>
        </p:nvSpPr>
        <p:spPr>
          <a:xfrm>
            <a:off x="2588226" y="2937999"/>
            <a:ext cx="488830" cy="97766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rrow: Up 14">
            <a:extLst>
              <a:ext uri="{FF2B5EF4-FFF2-40B4-BE49-F238E27FC236}">
                <a16:creationId xmlns:a16="http://schemas.microsoft.com/office/drawing/2014/main" id="{580EE698-158C-6F0B-8902-AD8F3D816564}"/>
              </a:ext>
            </a:extLst>
          </p:cNvPr>
          <p:cNvSpPr/>
          <p:nvPr/>
        </p:nvSpPr>
        <p:spPr>
          <a:xfrm>
            <a:off x="9617856" y="3267779"/>
            <a:ext cx="488830" cy="97766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3992205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BD5916-6FA8-A62D-6717-1194A0A5A377}"/>
              </a:ext>
            </a:extLst>
          </p:cNvPr>
          <p:cNvSpPr>
            <a:spLocks noGrp="1"/>
          </p:cNvSpPr>
          <p:nvPr>
            <p:ph type="title"/>
          </p:nvPr>
        </p:nvSpPr>
        <p:spPr>
          <a:xfrm>
            <a:off x="1078303" y="285740"/>
            <a:ext cx="5314536" cy="1325563"/>
          </a:xfrm>
        </p:spPr>
        <p:txBody>
          <a:bodyPr vert="horz" lIns="91440" tIns="45720" rIns="91440" bIns="45720" rtlCol="0" anchor="ctr">
            <a:normAutofit/>
          </a:bodyPr>
          <a:lstStyle/>
          <a:p>
            <a:r>
              <a:rPr lang="en-US" b="1" dirty="0"/>
              <a:t>Tech Stack Analysis</a:t>
            </a:r>
            <a:endParaRPr lang="en-US" b="1" dirty="0">
              <a:cs typeface="Calibri Light"/>
            </a:endParaRPr>
          </a:p>
        </p:txBody>
      </p:sp>
      <p:sp>
        <p:nvSpPr>
          <p:cNvPr id="4" name="TextBox 3">
            <a:extLst>
              <a:ext uri="{FF2B5EF4-FFF2-40B4-BE49-F238E27FC236}">
                <a16:creationId xmlns:a16="http://schemas.microsoft.com/office/drawing/2014/main" id="{370AAED2-51D8-5AF3-83D2-1EA6690D935A}"/>
              </a:ext>
            </a:extLst>
          </p:cNvPr>
          <p:cNvSpPr txBox="1"/>
          <p:nvPr/>
        </p:nvSpPr>
        <p:spPr>
          <a:xfrm>
            <a:off x="411192" y="2122098"/>
            <a:ext cx="5906217"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Aft>
                <a:spcPts val="600"/>
              </a:spcAft>
            </a:pPr>
            <a:r>
              <a:rPr lang="en-US" sz="2800" b="1" dirty="0">
                <a:latin typeface="Calibri Light"/>
              </a:rPr>
              <a:t>In order to achieve the solution we have chosen a tech stack that is:</a:t>
            </a:r>
            <a:endParaRPr lang="en-US" sz="2800" b="1">
              <a:cs typeface="Calibri"/>
            </a:endParaRPr>
          </a:p>
        </p:txBody>
      </p:sp>
      <p:sp>
        <p:nvSpPr>
          <p:cNvPr id="12" name="Freeform: Shape 11">
            <a:extLst>
              <a:ext uri="{FF2B5EF4-FFF2-40B4-BE49-F238E27FC236}">
                <a16:creationId xmlns:a16="http://schemas.microsoft.com/office/drawing/2014/main" id="{CF62D2A7-8207-488C-9F46-316BA81A16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58278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 name="Picture 7">
            <a:extLst>
              <a:ext uri="{FF2B5EF4-FFF2-40B4-BE49-F238E27FC236}">
                <a16:creationId xmlns:a16="http://schemas.microsoft.com/office/drawing/2014/main" id="{36F7789C-40FC-2370-733C-D2BAB372EC60}"/>
              </a:ext>
            </a:extLst>
          </p:cNvPr>
          <p:cNvPicPr>
            <a:picLocks noChangeAspect="1"/>
          </p:cNvPicPr>
          <p:nvPr/>
        </p:nvPicPr>
        <p:blipFill rotWithShape="1">
          <a:blip r:embed="rId2"/>
          <a:srcRect l="24238" r="21634" b="4"/>
          <a:stretch/>
        </p:blipFill>
        <p:spPr>
          <a:xfrm>
            <a:off x="6750141" y="-2"/>
            <a:ext cx="5441859" cy="5654940"/>
          </a:xfrm>
          <a:custGeom>
            <a:avLst/>
            <a:gdLst/>
            <a:ahLst/>
            <a:cxnLst/>
            <a:rect l="l" t="t" r="r" b="b"/>
            <a:pathLst>
              <a:path w="5441859" h="5654940">
                <a:moveTo>
                  <a:pt x="1041368" y="0"/>
                </a:moveTo>
                <a:lnTo>
                  <a:pt x="5441859" y="0"/>
                </a:lnTo>
                <a:lnTo>
                  <a:pt x="5441859" y="4820612"/>
                </a:lnTo>
                <a:lnTo>
                  <a:pt x="5285166" y="4957981"/>
                </a:lnTo>
                <a:cubicBezTo>
                  <a:pt x="4729628" y="5394557"/>
                  <a:pt x="4029081" y="5654940"/>
                  <a:pt x="3267719" y="5654940"/>
                </a:cubicBezTo>
                <a:cubicBezTo>
                  <a:pt x="1463008" y="5654940"/>
                  <a:pt x="0" y="4191932"/>
                  <a:pt x="0" y="2387221"/>
                </a:cubicBezTo>
                <a:cubicBezTo>
                  <a:pt x="0" y="1484866"/>
                  <a:pt x="365752" y="667936"/>
                  <a:pt x="957093" y="76595"/>
                </a:cubicBezTo>
                <a:close/>
              </a:path>
            </a:pathLst>
          </a:custGeom>
        </p:spPr>
      </p:pic>
      <p:graphicFrame>
        <p:nvGraphicFramePr>
          <p:cNvPr id="6" name="Content Placeholder 2">
            <a:extLst>
              <a:ext uri="{FF2B5EF4-FFF2-40B4-BE49-F238E27FC236}">
                <a16:creationId xmlns:a16="http://schemas.microsoft.com/office/drawing/2014/main" id="{D08CAC8F-869D-4E53-162F-AF94B5723FD4}"/>
              </a:ext>
            </a:extLst>
          </p:cNvPr>
          <p:cNvGraphicFramePr>
            <a:graphicFrameLocks noGrp="1"/>
          </p:cNvGraphicFramePr>
          <p:nvPr>
            <p:ph idx="1"/>
            <p:extLst>
              <p:ext uri="{D42A27DB-BD31-4B8C-83A1-F6EECF244321}">
                <p14:modId xmlns:p14="http://schemas.microsoft.com/office/powerpoint/2010/main" val="3973902194"/>
              </p:ext>
            </p:extLst>
          </p:nvPr>
        </p:nvGraphicFramePr>
        <p:xfrm>
          <a:off x="833888" y="3248267"/>
          <a:ext cx="5257034" cy="295301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7014234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4D77D59-6F63-4403-9939-45BD8911C36E}"/>
              </a:ext>
            </a:extLst>
          </p:cNvPr>
          <p:cNvSpPr>
            <a:spLocks noGrp="1"/>
          </p:cNvSpPr>
          <p:nvPr>
            <p:ph type="title"/>
          </p:nvPr>
        </p:nvSpPr>
        <p:spPr>
          <a:xfrm>
            <a:off x="1127306" y="2711511"/>
            <a:ext cx="1782470" cy="878153"/>
          </a:xfrm>
        </p:spPr>
        <p:txBody>
          <a:bodyPr anchor="b">
            <a:normAutofit/>
          </a:bodyPr>
          <a:lstStyle/>
          <a:p>
            <a:pPr algn="r"/>
            <a:r>
              <a:rPr lang="en-US" sz="4000" b="1" u="sng" dirty="0">
                <a:solidFill>
                  <a:srgbClr val="FFFFFF"/>
                </a:solidFill>
                <a:latin typeface="Arial Black"/>
                <a:cs typeface="Calibri Light"/>
              </a:rPr>
              <a:t>Index</a:t>
            </a:r>
          </a:p>
        </p:txBody>
      </p:sp>
      <p:sp>
        <p:nvSpPr>
          <p:cNvPr id="3" name="Content Placeholder 2">
            <a:extLst>
              <a:ext uri="{FF2B5EF4-FFF2-40B4-BE49-F238E27FC236}">
                <a16:creationId xmlns:a16="http://schemas.microsoft.com/office/drawing/2014/main" id="{7A1D81E7-1C7D-4AB6-AA41-5BD7E10C43B6}"/>
              </a:ext>
            </a:extLst>
          </p:cNvPr>
          <p:cNvSpPr>
            <a:spLocks noGrp="1"/>
          </p:cNvSpPr>
          <p:nvPr>
            <p:ph idx="1"/>
          </p:nvPr>
        </p:nvSpPr>
        <p:spPr>
          <a:xfrm>
            <a:off x="5067286" y="3057309"/>
            <a:ext cx="6555347" cy="5546047"/>
          </a:xfrm>
        </p:spPr>
        <p:txBody>
          <a:bodyPr vert="horz" lIns="91440" tIns="45720" rIns="91440" bIns="45720" rtlCol="0" anchor="ctr">
            <a:normAutofit/>
          </a:bodyPr>
          <a:lstStyle/>
          <a:p>
            <a:r>
              <a:rPr lang="en-US" sz="2000" b="1" dirty="0">
                <a:solidFill>
                  <a:srgbClr val="C00000"/>
                </a:solidFill>
                <a:latin typeface="Arial Black"/>
                <a:ea typeface="+mn-lt"/>
                <a:cs typeface="+mn-lt"/>
              </a:rPr>
              <a:t>Introduction Of Crowd funding</a:t>
            </a:r>
          </a:p>
          <a:p>
            <a:r>
              <a:rPr lang="en-US" sz="2000" b="1" dirty="0">
                <a:solidFill>
                  <a:srgbClr val="C00000"/>
                </a:solidFill>
                <a:latin typeface="Arial Black"/>
                <a:ea typeface="+mn-lt"/>
                <a:cs typeface="+mn-lt"/>
              </a:rPr>
              <a:t>WHAT IS BLOCKCHAIN</a:t>
            </a:r>
          </a:p>
          <a:p>
            <a:r>
              <a:rPr lang="en-US" sz="2000" b="1" dirty="0">
                <a:solidFill>
                  <a:srgbClr val="C00000"/>
                </a:solidFill>
                <a:latin typeface="Arial Black"/>
                <a:ea typeface="+mn-lt"/>
                <a:cs typeface="+mn-lt"/>
              </a:rPr>
              <a:t>Objective and scope</a:t>
            </a:r>
          </a:p>
          <a:p>
            <a:r>
              <a:rPr lang="en-US" sz="2000" b="1" dirty="0">
                <a:solidFill>
                  <a:srgbClr val="C00000"/>
                </a:solidFill>
                <a:latin typeface="Arial Black"/>
                <a:ea typeface="+mn-lt"/>
                <a:cs typeface="+mn-lt"/>
              </a:rPr>
              <a:t> Traditional model of Crowd Funding</a:t>
            </a:r>
          </a:p>
          <a:p>
            <a:r>
              <a:rPr lang="en-US" sz="2000" b="1" dirty="0">
                <a:solidFill>
                  <a:srgbClr val="C00000"/>
                </a:solidFill>
                <a:latin typeface="Arial Black"/>
                <a:ea typeface="+mn-lt"/>
                <a:cs typeface="Calibri"/>
              </a:rPr>
              <a:t> Problem with existing crowd funding model</a:t>
            </a:r>
            <a:endParaRPr lang="en-US" sz="2000" b="1" dirty="0">
              <a:solidFill>
                <a:srgbClr val="C00000"/>
              </a:solidFill>
              <a:latin typeface="Arial Black"/>
              <a:ea typeface="+mn-lt"/>
              <a:cs typeface="+mn-lt"/>
            </a:endParaRPr>
          </a:p>
          <a:p>
            <a:r>
              <a:rPr lang="en-US" sz="2000" b="1" dirty="0">
                <a:solidFill>
                  <a:srgbClr val="C00000"/>
                </a:solidFill>
                <a:latin typeface="Arial Black"/>
                <a:ea typeface="+mn-lt"/>
                <a:cs typeface="+mn-lt"/>
              </a:rPr>
              <a:t>Idea of Our Project Crowdfunding Model</a:t>
            </a:r>
            <a:endParaRPr lang="en-US" sz="2000" b="1" dirty="0">
              <a:solidFill>
                <a:srgbClr val="C00000"/>
              </a:solidFill>
              <a:latin typeface="Arial Black"/>
              <a:ea typeface="+mn-lt"/>
              <a:cs typeface="Calibri"/>
            </a:endParaRPr>
          </a:p>
          <a:p>
            <a:r>
              <a:rPr lang="en-US" sz="2000" b="1" dirty="0">
                <a:solidFill>
                  <a:srgbClr val="C00000"/>
                </a:solidFill>
                <a:latin typeface="Arial Black"/>
                <a:ea typeface="+mn-lt"/>
                <a:cs typeface="+mn-lt"/>
              </a:rPr>
              <a:t>Project Overview</a:t>
            </a:r>
          </a:p>
          <a:p>
            <a:r>
              <a:rPr lang="en-US" sz="2000" b="1" dirty="0">
                <a:solidFill>
                  <a:srgbClr val="C00000"/>
                </a:solidFill>
                <a:latin typeface="Arial Black"/>
                <a:ea typeface="+mn-lt"/>
                <a:cs typeface="+mn-lt"/>
              </a:rPr>
              <a:t>Tech Stack Analysis</a:t>
            </a:r>
          </a:p>
          <a:p>
            <a:r>
              <a:rPr lang="en-US" sz="2000" b="1" dirty="0">
                <a:solidFill>
                  <a:srgbClr val="C00000"/>
                </a:solidFill>
                <a:latin typeface="Arial Black"/>
                <a:ea typeface="+mn-lt"/>
                <a:cs typeface="+mn-lt"/>
              </a:rPr>
              <a:t>Webapp Design Presentation</a:t>
            </a:r>
          </a:p>
          <a:p>
            <a:r>
              <a:rPr lang="en-US" sz="2000" b="1" dirty="0">
                <a:solidFill>
                  <a:srgbClr val="C00000"/>
                </a:solidFill>
                <a:latin typeface="Arial Black"/>
                <a:ea typeface="+mn-lt"/>
                <a:cs typeface="+mn-lt"/>
              </a:rPr>
              <a:t>Conclusion</a:t>
            </a:r>
          </a:p>
          <a:p>
            <a:r>
              <a:rPr lang="en-US" sz="2000" b="1" dirty="0">
                <a:solidFill>
                  <a:srgbClr val="C00000"/>
                </a:solidFill>
                <a:latin typeface="Arial Black"/>
                <a:ea typeface="+mn-lt"/>
                <a:cs typeface="+mn-lt"/>
              </a:rPr>
              <a:t>References</a:t>
            </a:r>
            <a:br>
              <a:rPr lang="en-US" sz="2000" b="1" dirty="0">
                <a:latin typeface="Arial Black"/>
                <a:ea typeface="+mn-lt"/>
                <a:cs typeface="+mn-lt"/>
              </a:rPr>
            </a:br>
            <a:endParaRPr lang="en-US" sz="2000" b="1" dirty="0">
              <a:solidFill>
                <a:srgbClr val="C00000"/>
              </a:solidFill>
              <a:latin typeface="Arial Black"/>
              <a:ea typeface="+mn-lt"/>
              <a:cs typeface="+mn-lt"/>
            </a:endParaRPr>
          </a:p>
          <a:p>
            <a:endParaRPr lang="en-US" sz="2000" b="1" dirty="0">
              <a:solidFill>
                <a:srgbClr val="C00000"/>
              </a:solidFill>
              <a:latin typeface="Arial Black"/>
              <a:cs typeface="Calibri"/>
            </a:endParaRPr>
          </a:p>
          <a:p>
            <a:endParaRPr lang="en-US" sz="2000" b="1" dirty="0">
              <a:solidFill>
                <a:srgbClr val="C00000"/>
              </a:solidFill>
              <a:latin typeface="Arial Black"/>
              <a:cs typeface="Calibri"/>
            </a:endParaRPr>
          </a:p>
          <a:p>
            <a:endParaRPr lang="en-US" sz="2000" b="1" dirty="0">
              <a:solidFill>
                <a:srgbClr val="C00000"/>
              </a:solidFill>
              <a:latin typeface="Arial Black"/>
              <a:cs typeface="Calibri"/>
            </a:endParaRPr>
          </a:p>
          <a:p>
            <a:endParaRPr lang="en-US" sz="2000" b="1" dirty="0">
              <a:solidFill>
                <a:srgbClr val="C00000"/>
              </a:solidFill>
              <a:latin typeface="Arial Black"/>
              <a:cs typeface="Calibri"/>
            </a:endParaRPr>
          </a:p>
          <a:p>
            <a:endParaRPr lang="en-US" sz="2000" b="1" dirty="0">
              <a:solidFill>
                <a:srgbClr val="C00000"/>
              </a:solidFill>
              <a:latin typeface="Arial Black"/>
              <a:cs typeface="Calibri"/>
            </a:endParaRPr>
          </a:p>
          <a:p>
            <a:endParaRPr lang="en-US" sz="2000" b="1" dirty="0">
              <a:solidFill>
                <a:srgbClr val="C00000"/>
              </a:solidFill>
              <a:latin typeface="Arial Black"/>
              <a:cs typeface="Calibri Light"/>
            </a:endParaRPr>
          </a:p>
          <a:p>
            <a:endParaRPr lang="en-US" sz="2000" b="1" dirty="0">
              <a:solidFill>
                <a:srgbClr val="C00000"/>
              </a:solidFill>
              <a:latin typeface="Arial Black"/>
              <a:cs typeface="Calibri Light"/>
            </a:endParaRPr>
          </a:p>
          <a:p>
            <a:endParaRPr lang="en-US" sz="2000" b="1" dirty="0">
              <a:solidFill>
                <a:srgbClr val="C00000"/>
              </a:solidFill>
              <a:latin typeface="Arial Black"/>
              <a:cs typeface="Calibri"/>
            </a:endParaRPr>
          </a:p>
          <a:p>
            <a:endParaRPr lang="en-US" sz="2000" b="1" dirty="0">
              <a:solidFill>
                <a:srgbClr val="C00000"/>
              </a:solidFill>
              <a:latin typeface="Arial Black"/>
              <a:cs typeface="Calibri"/>
            </a:endParaRPr>
          </a:p>
          <a:p>
            <a:endParaRPr lang="en-US" sz="2000" b="1" dirty="0">
              <a:solidFill>
                <a:srgbClr val="C00000"/>
              </a:solidFill>
              <a:latin typeface="Arial Black"/>
              <a:cs typeface="Calibri"/>
            </a:endParaRPr>
          </a:p>
          <a:p>
            <a:endParaRPr lang="en-US" sz="2000" b="1" dirty="0">
              <a:solidFill>
                <a:srgbClr val="C00000"/>
              </a:solidFill>
              <a:latin typeface="Arial Black"/>
              <a:cs typeface="Calibri Light"/>
            </a:endParaRPr>
          </a:p>
          <a:p>
            <a:endParaRPr lang="en-US" sz="2000" b="1" dirty="0">
              <a:solidFill>
                <a:srgbClr val="C00000"/>
              </a:solidFill>
              <a:latin typeface="Arial Black"/>
              <a:cs typeface="Calibri"/>
            </a:endParaRPr>
          </a:p>
        </p:txBody>
      </p:sp>
    </p:spTree>
    <p:extLst>
      <p:ext uri="{BB962C8B-B14F-4D97-AF65-F5344CB8AC3E}">
        <p14:creationId xmlns:p14="http://schemas.microsoft.com/office/powerpoint/2010/main" val="111098328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7">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ight Triangle 9">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1">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0C59172-4C77-D09F-7120-B2DB113B1F45}"/>
              </a:ext>
            </a:extLst>
          </p:cNvPr>
          <p:cNvSpPr>
            <a:spLocks noGrp="1"/>
          </p:cNvSpPr>
          <p:nvPr>
            <p:ph type="title"/>
          </p:nvPr>
        </p:nvSpPr>
        <p:spPr>
          <a:xfrm>
            <a:off x="716334" y="1231769"/>
            <a:ext cx="3764610" cy="4480726"/>
          </a:xfrm>
        </p:spPr>
        <p:txBody>
          <a:bodyPr>
            <a:normAutofit/>
          </a:bodyPr>
          <a:lstStyle/>
          <a:p>
            <a:pPr algn="ctr"/>
            <a:r>
              <a:rPr lang="en-US" sz="4100" b="1" dirty="0">
                <a:cs typeface="Calibri Light"/>
              </a:rPr>
              <a:t>Technology And Software:-</a:t>
            </a:r>
          </a:p>
        </p:txBody>
      </p:sp>
      <p:cxnSp>
        <p:nvCxnSpPr>
          <p:cNvPr id="21" name="Straight Connector 13">
            <a:extLst>
              <a:ext uri="{FF2B5EF4-FFF2-40B4-BE49-F238E27FC236}">
                <a16:creationId xmlns:a16="http://schemas.microsoft.com/office/drawing/2014/main" id="{23AAC9B5-8015-485C-ACF9-A750390E9A5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852863"/>
            <a:ext cx="0" cy="3236495"/>
          </a:xfrm>
          <a:prstGeom prst="line">
            <a:avLst/>
          </a:prstGeom>
          <a:ln w="19050" cap="sq">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5F342386-9D80-60B4-E5B4-B6766E1B75D9}"/>
              </a:ext>
            </a:extLst>
          </p:cNvPr>
          <p:cNvSpPr>
            <a:spLocks noGrp="1"/>
          </p:cNvSpPr>
          <p:nvPr>
            <p:ph idx="1"/>
          </p:nvPr>
        </p:nvSpPr>
        <p:spPr>
          <a:xfrm>
            <a:off x="4651412" y="1188795"/>
            <a:ext cx="6888205" cy="5055504"/>
          </a:xfrm>
        </p:spPr>
        <p:txBody>
          <a:bodyPr vert="horz" lIns="91440" tIns="45720" rIns="91440" bIns="45720" rtlCol="0" anchor="ctr">
            <a:normAutofit fontScale="85000" lnSpcReduction="20000"/>
          </a:bodyPr>
          <a:lstStyle/>
          <a:p>
            <a:pPr>
              <a:buFont typeface="Wingdings"/>
              <a:buChar char="q"/>
            </a:pPr>
            <a:r>
              <a:rPr lang="en-US" b="1" dirty="0">
                <a:cs typeface="Calibri"/>
              </a:rPr>
              <a:t>Vs Code</a:t>
            </a:r>
            <a:endParaRPr lang="en-US" dirty="0">
              <a:cs typeface="Calibri"/>
            </a:endParaRPr>
          </a:p>
          <a:p>
            <a:pPr marL="0" indent="0">
              <a:buNone/>
            </a:pPr>
            <a:r>
              <a:rPr lang="en-US" dirty="0">
                <a:ea typeface="+mn-lt"/>
                <a:cs typeface="+mn-lt"/>
              </a:rPr>
              <a:t>Visual Studio Code is a lightweight but powerful source code editor which runs on your desktop and is available for Windows, macOS and Linux. It comes with built-in support for JavaScript, TypeScript and Node.js and has a rich ecosystem of extensions for other languages and runtimes (such as C++, C#, Java, Python, PHP, Go, .NET).</a:t>
            </a:r>
          </a:p>
          <a:p>
            <a:pPr>
              <a:buFont typeface="Wingdings" panose="020B0604020202020204" pitchFamily="34" charset="0"/>
              <a:buChar char="q"/>
            </a:pPr>
            <a:r>
              <a:rPr lang="en-US" b="1" dirty="0">
                <a:cs typeface="Calibri"/>
              </a:rPr>
              <a:t>Remix IDE</a:t>
            </a:r>
            <a:endParaRPr lang="en-US" dirty="0">
              <a:cs typeface="Calibri"/>
            </a:endParaRPr>
          </a:p>
          <a:p>
            <a:pPr marL="0" indent="0">
              <a:buNone/>
            </a:pPr>
            <a:r>
              <a:rPr lang="en-US" dirty="0">
                <a:ea typeface="+mn-lt"/>
                <a:cs typeface="+mn-lt"/>
              </a:rPr>
              <a:t>Remix Ide is used for the entire journey of smart contract development by users at every knowledge level. It requires no setup, fosters a fast development cycle and has a rich set of plugins with intuitive GUIs. The IDE comes in 2 flavors (web app or desktop app) and as a VS Code extension.</a:t>
            </a:r>
            <a:endParaRPr lang="en-US" dirty="0">
              <a:cs typeface="Calibri"/>
            </a:endParaRPr>
          </a:p>
          <a:p>
            <a:pPr marL="0" indent="0">
              <a:buNone/>
            </a:pPr>
            <a:br>
              <a:rPr lang="en-US" sz="1100" dirty="0"/>
            </a:br>
            <a:endParaRPr lang="en-US" sz="1100" dirty="0"/>
          </a:p>
        </p:txBody>
      </p:sp>
      <p:sp>
        <p:nvSpPr>
          <p:cNvPr id="4" name="TextBox 3">
            <a:extLst>
              <a:ext uri="{FF2B5EF4-FFF2-40B4-BE49-F238E27FC236}">
                <a16:creationId xmlns:a16="http://schemas.microsoft.com/office/drawing/2014/main" id="{A85B962C-AF03-B1B0-6872-B6BFCB1D406A}"/>
              </a:ext>
            </a:extLst>
          </p:cNvPr>
          <p:cNvSpPr txBox="1"/>
          <p:nvPr/>
        </p:nvSpPr>
        <p:spPr>
          <a:xfrm>
            <a:off x="900023" y="799380"/>
            <a:ext cx="622252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dirty="0">
                <a:latin typeface="Questrial"/>
                <a:ea typeface="Questrial"/>
                <a:cs typeface="Questrial"/>
              </a:rPr>
              <a:t>The Technologies that have been used are :</a:t>
            </a:r>
            <a:endParaRPr lang="en-US" sz="2000" b="1">
              <a:cs typeface="Calibri"/>
            </a:endParaRPr>
          </a:p>
        </p:txBody>
      </p:sp>
    </p:spTree>
    <p:extLst>
      <p:ext uri="{BB962C8B-B14F-4D97-AF65-F5344CB8AC3E}">
        <p14:creationId xmlns:p14="http://schemas.microsoft.com/office/powerpoint/2010/main" val="57934260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7">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ight Triangle 9">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1">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0C59172-4C77-D09F-7120-B2DB113B1F45}"/>
              </a:ext>
            </a:extLst>
          </p:cNvPr>
          <p:cNvSpPr>
            <a:spLocks noGrp="1"/>
          </p:cNvSpPr>
          <p:nvPr>
            <p:ph type="title"/>
          </p:nvPr>
        </p:nvSpPr>
        <p:spPr>
          <a:xfrm>
            <a:off x="716334" y="1231769"/>
            <a:ext cx="3764610" cy="4480726"/>
          </a:xfrm>
        </p:spPr>
        <p:txBody>
          <a:bodyPr>
            <a:normAutofit/>
          </a:bodyPr>
          <a:lstStyle/>
          <a:p>
            <a:pPr algn="ctr"/>
            <a:r>
              <a:rPr lang="en-US" sz="4100" b="1" dirty="0">
                <a:cs typeface="Calibri Light"/>
              </a:rPr>
              <a:t>Tools And Frameworks</a:t>
            </a:r>
          </a:p>
        </p:txBody>
      </p:sp>
      <p:cxnSp>
        <p:nvCxnSpPr>
          <p:cNvPr id="21" name="Straight Connector 13">
            <a:extLst>
              <a:ext uri="{FF2B5EF4-FFF2-40B4-BE49-F238E27FC236}">
                <a16:creationId xmlns:a16="http://schemas.microsoft.com/office/drawing/2014/main" id="{23AAC9B5-8015-485C-ACF9-A750390E9A5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852863"/>
            <a:ext cx="0" cy="3236495"/>
          </a:xfrm>
          <a:prstGeom prst="line">
            <a:avLst/>
          </a:prstGeom>
          <a:ln w="19050" cap="sq">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5F342386-9D80-60B4-E5B4-B6766E1B75D9}"/>
              </a:ext>
            </a:extLst>
          </p:cNvPr>
          <p:cNvSpPr>
            <a:spLocks noGrp="1"/>
          </p:cNvSpPr>
          <p:nvPr>
            <p:ph idx="1"/>
          </p:nvPr>
        </p:nvSpPr>
        <p:spPr>
          <a:xfrm>
            <a:off x="4651412" y="1188795"/>
            <a:ext cx="6888205" cy="5055504"/>
          </a:xfrm>
        </p:spPr>
        <p:txBody>
          <a:bodyPr vert="horz" lIns="91440" tIns="45720" rIns="91440" bIns="45720" rtlCol="0" anchor="ctr">
            <a:normAutofit fontScale="62500" lnSpcReduction="20000"/>
          </a:bodyPr>
          <a:lstStyle/>
          <a:p>
            <a:pPr>
              <a:buFont typeface="Wingdings"/>
              <a:buChar char="q"/>
            </a:pPr>
            <a:r>
              <a:rPr lang="en-US" sz="3600" b="1" dirty="0">
                <a:cs typeface="Calibri"/>
              </a:rPr>
              <a:t>Solidity</a:t>
            </a:r>
          </a:p>
          <a:p>
            <a:pPr marL="0" indent="0">
              <a:buNone/>
            </a:pPr>
            <a:r>
              <a:rPr lang="en-US" sz="3600" dirty="0">
                <a:ea typeface="+mn-lt"/>
                <a:cs typeface="+mn-lt"/>
              </a:rPr>
              <a:t>Solidity is a contract-oriented, high-level programming language for implementing smart contracts. Solidity is highly influenced by C++, Python and JavaScript and has been designed to target the Ethereum Virtual Machine (EVM).</a:t>
            </a:r>
            <a:endParaRPr lang="en-US" dirty="0"/>
          </a:p>
          <a:p>
            <a:pPr marL="0" indent="0">
              <a:buNone/>
            </a:pPr>
            <a:endParaRPr lang="en-US" sz="3600" dirty="0">
              <a:cs typeface="Calibri"/>
            </a:endParaRPr>
          </a:p>
          <a:p>
            <a:pPr>
              <a:buFont typeface="Wingdings" panose="020B0604020202020204" pitchFamily="34" charset="0"/>
              <a:buChar char="q"/>
            </a:pPr>
            <a:r>
              <a:rPr lang="en-US" sz="3600" b="1" dirty="0">
                <a:cs typeface="Calibri"/>
              </a:rPr>
              <a:t>Node.js</a:t>
            </a:r>
          </a:p>
          <a:p>
            <a:r>
              <a:rPr lang="en-US" sz="3600" dirty="0">
                <a:cs typeface="Calibri"/>
              </a:rPr>
              <a:t>Node.js is an open source server environment.</a:t>
            </a:r>
            <a:endParaRPr lang="en-US" sz="3600" dirty="0">
              <a:ea typeface="+mn-lt"/>
              <a:cs typeface="+mn-lt"/>
            </a:endParaRPr>
          </a:p>
          <a:p>
            <a:r>
              <a:rPr lang="en-US" sz="3600" dirty="0">
                <a:cs typeface="Calibri"/>
              </a:rPr>
              <a:t>Node.js allows you to run JavaScript on the server</a:t>
            </a:r>
            <a:endParaRPr lang="en-US" sz="3600" dirty="0">
              <a:ea typeface="+mn-lt"/>
              <a:cs typeface="+mn-lt"/>
            </a:endParaRPr>
          </a:p>
          <a:p>
            <a:r>
              <a:rPr lang="en-US" sz="3600" dirty="0">
                <a:cs typeface="Calibri"/>
              </a:rPr>
              <a:t>Node.js is free</a:t>
            </a:r>
            <a:endParaRPr lang="en-US" sz="3600" dirty="0">
              <a:ea typeface="+mn-lt"/>
              <a:cs typeface="+mn-lt"/>
            </a:endParaRPr>
          </a:p>
          <a:p>
            <a:r>
              <a:rPr lang="en-US" sz="3600" dirty="0">
                <a:cs typeface="Calibri"/>
              </a:rPr>
              <a:t>Node.js runs on various platforms (Windows, Linux, Unix, Mac OS X, etc.)</a:t>
            </a:r>
            <a:endParaRPr lang="en-US" sz="3600" dirty="0">
              <a:ea typeface="+mn-lt"/>
              <a:cs typeface="+mn-lt"/>
            </a:endParaRPr>
          </a:p>
          <a:p>
            <a:pPr>
              <a:buFont typeface="Wingdings" panose="020B0604020202020204" pitchFamily="34" charset="0"/>
              <a:buChar char="q"/>
            </a:pPr>
            <a:endParaRPr lang="en-US" sz="3600" b="1" dirty="0">
              <a:cs typeface="Calibri"/>
            </a:endParaRPr>
          </a:p>
          <a:p>
            <a:pPr>
              <a:buNone/>
            </a:pPr>
            <a:endParaRPr lang="en-US" sz="1100" dirty="0">
              <a:cs typeface="Calibri"/>
            </a:endParaRPr>
          </a:p>
          <a:p>
            <a:pPr marL="0" indent="0">
              <a:buNone/>
            </a:pPr>
            <a:br>
              <a:rPr lang="en-US" sz="1100" dirty="0"/>
            </a:br>
            <a:endParaRPr lang="en-US" sz="1100" dirty="0"/>
          </a:p>
        </p:txBody>
      </p:sp>
    </p:spTree>
    <p:extLst>
      <p:ext uri="{BB962C8B-B14F-4D97-AF65-F5344CB8AC3E}">
        <p14:creationId xmlns:p14="http://schemas.microsoft.com/office/powerpoint/2010/main" val="227689625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7">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ight Triangle 9">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1">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0C59172-4C77-D09F-7120-B2DB113B1F45}"/>
              </a:ext>
            </a:extLst>
          </p:cNvPr>
          <p:cNvSpPr>
            <a:spLocks noGrp="1"/>
          </p:cNvSpPr>
          <p:nvPr>
            <p:ph type="title"/>
          </p:nvPr>
        </p:nvSpPr>
        <p:spPr>
          <a:xfrm>
            <a:off x="716334" y="1231769"/>
            <a:ext cx="3764610" cy="4480726"/>
          </a:xfrm>
        </p:spPr>
        <p:txBody>
          <a:bodyPr>
            <a:normAutofit/>
          </a:bodyPr>
          <a:lstStyle/>
          <a:p>
            <a:pPr algn="ctr"/>
            <a:r>
              <a:rPr lang="en-US" sz="4100" b="1" dirty="0">
                <a:cs typeface="Calibri Light"/>
              </a:rPr>
              <a:t>Tools And Frameworks</a:t>
            </a:r>
          </a:p>
        </p:txBody>
      </p:sp>
      <p:cxnSp>
        <p:nvCxnSpPr>
          <p:cNvPr id="21" name="Straight Connector 13">
            <a:extLst>
              <a:ext uri="{FF2B5EF4-FFF2-40B4-BE49-F238E27FC236}">
                <a16:creationId xmlns:a16="http://schemas.microsoft.com/office/drawing/2014/main" id="{23AAC9B5-8015-485C-ACF9-A750390E9A5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852863"/>
            <a:ext cx="0" cy="3236495"/>
          </a:xfrm>
          <a:prstGeom prst="line">
            <a:avLst/>
          </a:prstGeom>
          <a:ln w="19050" cap="sq">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9" name="Content Placeholder 2">
            <a:extLst>
              <a:ext uri="{FF2B5EF4-FFF2-40B4-BE49-F238E27FC236}">
                <a16:creationId xmlns:a16="http://schemas.microsoft.com/office/drawing/2014/main" id="{B2273285-7DE5-CEC5-815D-430C2E2401C2}"/>
              </a:ext>
            </a:extLst>
          </p:cNvPr>
          <p:cNvSpPr>
            <a:spLocks noGrp="1"/>
          </p:cNvSpPr>
          <p:nvPr>
            <p:ph idx="1"/>
          </p:nvPr>
        </p:nvSpPr>
        <p:spPr>
          <a:xfrm>
            <a:off x="4651412" y="1332568"/>
            <a:ext cx="6888205" cy="5055504"/>
          </a:xfrm>
        </p:spPr>
        <p:txBody>
          <a:bodyPr vert="horz" lIns="91440" tIns="45720" rIns="91440" bIns="45720" rtlCol="0" anchor="ctr">
            <a:normAutofit fontScale="62500" lnSpcReduction="20000"/>
          </a:bodyPr>
          <a:lstStyle/>
          <a:p>
            <a:pPr>
              <a:buFont typeface="Wingdings"/>
              <a:buChar char="q"/>
            </a:pPr>
            <a:r>
              <a:rPr lang="en-US" sz="3600" b="1" dirty="0">
                <a:cs typeface="Calibri"/>
              </a:rPr>
              <a:t>Next.js</a:t>
            </a:r>
          </a:p>
          <a:p>
            <a:pPr marL="0" indent="0">
              <a:buNone/>
            </a:pPr>
            <a:r>
              <a:rPr lang="en-US" sz="3600" dirty="0">
                <a:ea typeface="+mn-lt"/>
                <a:cs typeface="+mn-lt"/>
              </a:rPr>
              <a:t>Next.js is a lightweight framework for React applications. In web development, it’s used to build fast web apps thanks to its static site and server-side rendering. </a:t>
            </a:r>
            <a:endParaRPr lang="en-US" dirty="0"/>
          </a:p>
          <a:p>
            <a:pPr marL="0" indent="0">
              <a:buNone/>
            </a:pPr>
            <a:endParaRPr lang="en-US" sz="3600" dirty="0">
              <a:cs typeface="Calibri"/>
            </a:endParaRPr>
          </a:p>
          <a:p>
            <a:pPr>
              <a:buFont typeface="Wingdings" panose="020B0604020202020204" pitchFamily="34" charset="0"/>
              <a:buChar char="q"/>
            </a:pPr>
            <a:r>
              <a:rPr lang="en-US" sz="3600" b="1" dirty="0">
                <a:cs typeface="Calibri"/>
              </a:rPr>
              <a:t>Polygon</a:t>
            </a:r>
          </a:p>
          <a:p>
            <a:r>
              <a:rPr lang="en-US" sz="3600" dirty="0">
                <a:ea typeface="+mn-lt"/>
                <a:cs typeface="+mn-lt"/>
              </a:rPr>
              <a:t>Polygon is a cryptocurrency, with the symbol MATIC, and also a technology platform that   enables blockchain networks to connect and scale. </a:t>
            </a:r>
            <a:endParaRPr lang="en-US" sz="3600" b="1" dirty="0">
              <a:cs typeface="Calibri"/>
            </a:endParaRPr>
          </a:p>
          <a:p>
            <a:r>
              <a:rPr lang="en-US" sz="3600" dirty="0">
                <a:ea typeface="+mn-lt"/>
                <a:cs typeface="+mn-lt"/>
              </a:rPr>
              <a:t>Polygon is a “layer two” or “sidechain” scaling solution that runs alongside the Ethereum blockchain — allowing for speedy transactions and low fees.</a:t>
            </a:r>
            <a:endParaRPr lang="en-US" sz="3600" dirty="0">
              <a:cs typeface="Calibri"/>
            </a:endParaRPr>
          </a:p>
          <a:p>
            <a:pPr>
              <a:buFont typeface="Wingdings" panose="020B0604020202020204" pitchFamily="34" charset="0"/>
              <a:buChar char="q"/>
            </a:pPr>
            <a:endParaRPr lang="en-US" dirty="0"/>
          </a:p>
          <a:p>
            <a:pPr>
              <a:buNone/>
            </a:pPr>
            <a:endParaRPr lang="en-US" sz="1100" dirty="0">
              <a:cs typeface="Calibri"/>
            </a:endParaRPr>
          </a:p>
          <a:p>
            <a:pPr marL="0" indent="0">
              <a:buNone/>
            </a:pPr>
            <a:br>
              <a:rPr lang="en-US" sz="1100" dirty="0"/>
            </a:br>
            <a:endParaRPr lang="en-US" sz="1100" dirty="0"/>
          </a:p>
        </p:txBody>
      </p:sp>
    </p:spTree>
    <p:extLst>
      <p:ext uri="{BB962C8B-B14F-4D97-AF65-F5344CB8AC3E}">
        <p14:creationId xmlns:p14="http://schemas.microsoft.com/office/powerpoint/2010/main" val="293443506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7">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ight Triangle 9">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1">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0C59172-4C77-D09F-7120-B2DB113B1F45}"/>
              </a:ext>
            </a:extLst>
          </p:cNvPr>
          <p:cNvSpPr>
            <a:spLocks noGrp="1"/>
          </p:cNvSpPr>
          <p:nvPr>
            <p:ph type="title"/>
          </p:nvPr>
        </p:nvSpPr>
        <p:spPr>
          <a:xfrm>
            <a:off x="716334" y="1231769"/>
            <a:ext cx="3764610" cy="4480726"/>
          </a:xfrm>
        </p:spPr>
        <p:txBody>
          <a:bodyPr>
            <a:normAutofit/>
          </a:bodyPr>
          <a:lstStyle/>
          <a:p>
            <a:pPr algn="ctr"/>
            <a:r>
              <a:rPr lang="en-US" sz="4100" b="1" dirty="0">
                <a:cs typeface="Calibri Light"/>
              </a:rPr>
              <a:t>Tools And Frameworks</a:t>
            </a:r>
          </a:p>
        </p:txBody>
      </p:sp>
      <p:cxnSp>
        <p:nvCxnSpPr>
          <p:cNvPr id="21" name="Straight Connector 13">
            <a:extLst>
              <a:ext uri="{FF2B5EF4-FFF2-40B4-BE49-F238E27FC236}">
                <a16:creationId xmlns:a16="http://schemas.microsoft.com/office/drawing/2014/main" id="{23AAC9B5-8015-485C-ACF9-A750390E9A5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852863"/>
            <a:ext cx="0" cy="3236495"/>
          </a:xfrm>
          <a:prstGeom prst="line">
            <a:avLst/>
          </a:prstGeom>
          <a:ln w="19050" cap="sq">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Content Placeholder 2">
            <a:extLst>
              <a:ext uri="{FF2B5EF4-FFF2-40B4-BE49-F238E27FC236}">
                <a16:creationId xmlns:a16="http://schemas.microsoft.com/office/drawing/2014/main" id="{4DD5EDB7-BB7E-8EDE-0C95-CA5ED97EF3AA}"/>
              </a:ext>
            </a:extLst>
          </p:cNvPr>
          <p:cNvSpPr txBox="1">
            <a:spLocks/>
          </p:cNvSpPr>
          <p:nvPr/>
        </p:nvSpPr>
        <p:spPr>
          <a:xfrm>
            <a:off x="4651412" y="1188795"/>
            <a:ext cx="6888205" cy="5055504"/>
          </a:xfrm>
          <a:prstGeom prst="rect">
            <a:avLst/>
          </a:prstGeom>
        </p:spPr>
        <p:txBody>
          <a:bodyPr vert="horz" lIns="91440" tIns="45720" rIns="91440" bIns="45720" rtlCol="0" anchor="ctr">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a:buChar char="q"/>
            </a:pPr>
            <a:r>
              <a:rPr lang="en-US" sz="3600" b="1" dirty="0">
                <a:cs typeface="Calibri"/>
              </a:rPr>
              <a:t>Hardhat</a:t>
            </a:r>
          </a:p>
          <a:p>
            <a:pPr marL="0" indent="0">
              <a:buNone/>
            </a:pPr>
            <a:r>
              <a:rPr lang="en-US" sz="3600" dirty="0">
                <a:ea typeface="+mn-lt"/>
                <a:cs typeface="+mn-lt"/>
              </a:rPr>
              <a:t>Hardhat is an environment developers use to test, compile, deploy and debug </a:t>
            </a:r>
            <a:r>
              <a:rPr lang="en-US" sz="3600" dirty="0" err="1">
                <a:ea typeface="+mn-lt"/>
                <a:cs typeface="+mn-lt"/>
              </a:rPr>
              <a:t>dApps</a:t>
            </a:r>
            <a:r>
              <a:rPr lang="en-US" sz="3600" dirty="0">
                <a:ea typeface="+mn-lt"/>
                <a:cs typeface="+mn-lt"/>
              </a:rPr>
              <a:t> based on the Ethereum blockchain. As such, it helps coders and developers to manage many of the tasks that are inherent to developing </a:t>
            </a:r>
            <a:r>
              <a:rPr lang="en-US" sz="3600" dirty="0" err="1">
                <a:ea typeface="+mn-lt"/>
                <a:cs typeface="+mn-lt"/>
              </a:rPr>
              <a:t>dApps</a:t>
            </a:r>
            <a:r>
              <a:rPr lang="en-US" sz="3600" dirty="0">
                <a:ea typeface="+mn-lt"/>
                <a:cs typeface="+mn-lt"/>
              </a:rPr>
              <a:t> and smart contracts</a:t>
            </a:r>
            <a:endParaRPr lang="en-US" dirty="0"/>
          </a:p>
          <a:p>
            <a:pPr marL="0" indent="0">
              <a:buFont typeface="Arial" panose="020B0604020202020204" pitchFamily="34" charset="0"/>
              <a:buNone/>
            </a:pPr>
            <a:endParaRPr lang="en-US" sz="3600" dirty="0">
              <a:cs typeface="Calibri"/>
            </a:endParaRPr>
          </a:p>
          <a:p>
            <a:pPr>
              <a:buFont typeface="Wingdings" panose="020B0604020202020204" pitchFamily="34" charset="0"/>
              <a:buChar char="q"/>
            </a:pPr>
            <a:r>
              <a:rPr lang="en-US" sz="3600" b="1" dirty="0">
                <a:cs typeface="Calibri"/>
              </a:rPr>
              <a:t>Styled-components</a:t>
            </a:r>
          </a:p>
          <a:p>
            <a:pPr marL="0" indent="0">
              <a:buNone/>
            </a:pPr>
            <a:r>
              <a:rPr lang="en-US" sz="3600" dirty="0">
                <a:ea typeface="+mn-lt"/>
                <a:cs typeface="+mn-lt"/>
              </a:rPr>
              <a:t>Styled-components is a popular library that is used to style React applications. It allows you to build custom components by writing actual CSS in your JavaScript.</a:t>
            </a:r>
          </a:p>
          <a:p>
            <a:pPr>
              <a:buFont typeface="Wingdings" panose="020B0604020202020204" pitchFamily="34" charset="0"/>
              <a:buChar char="q"/>
            </a:pPr>
            <a:endParaRPr lang="en-US" sz="3600" b="1" dirty="0">
              <a:cs typeface="Calibri"/>
            </a:endParaRPr>
          </a:p>
          <a:p>
            <a:pPr>
              <a:buFont typeface="Arial" panose="020B0604020202020204" pitchFamily="34" charset="0"/>
              <a:buNone/>
            </a:pPr>
            <a:endParaRPr lang="en-US" sz="1100" dirty="0">
              <a:cs typeface="Calibri"/>
            </a:endParaRPr>
          </a:p>
          <a:p>
            <a:pPr marL="0" indent="0">
              <a:buFont typeface="Arial" panose="020B0604020202020204" pitchFamily="34" charset="0"/>
              <a:buNone/>
            </a:pPr>
            <a:br>
              <a:rPr lang="en-US" sz="1100" dirty="0"/>
            </a:br>
            <a:endParaRPr lang="en-US" sz="1100" dirty="0"/>
          </a:p>
        </p:txBody>
      </p:sp>
    </p:spTree>
    <p:extLst>
      <p:ext uri="{BB962C8B-B14F-4D97-AF65-F5344CB8AC3E}">
        <p14:creationId xmlns:p14="http://schemas.microsoft.com/office/powerpoint/2010/main" val="374403207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descr="Mobile device with apps">
            <a:extLst>
              <a:ext uri="{FF2B5EF4-FFF2-40B4-BE49-F238E27FC236}">
                <a16:creationId xmlns:a16="http://schemas.microsoft.com/office/drawing/2014/main" id="{0B30EE8C-3A7C-CC16-5873-60B96C918480}"/>
              </a:ext>
            </a:extLst>
          </p:cNvPr>
          <p:cNvPicPr>
            <a:picLocks noChangeAspect="1"/>
          </p:cNvPicPr>
          <p:nvPr/>
        </p:nvPicPr>
        <p:blipFill rotWithShape="1">
          <a:blip r:embed="rId2"/>
          <a:srcRect l="27826" t="9092" r="7533" b="-7"/>
          <a:stretch/>
        </p:blipFill>
        <p:spPr>
          <a:xfrm>
            <a:off x="3523488" y="10"/>
            <a:ext cx="8668512" cy="6857990"/>
          </a:xfrm>
          <a:prstGeom prst="rect">
            <a:avLst/>
          </a:prstGeom>
        </p:spPr>
      </p:pic>
      <p:sp>
        <p:nvSpPr>
          <p:cNvPr id="32" name="Rectangle 31">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0E9E405-FE3D-111F-4053-31FB0CFB6F66}"/>
              </a:ext>
            </a:extLst>
          </p:cNvPr>
          <p:cNvSpPr>
            <a:spLocks noGrp="1"/>
          </p:cNvSpPr>
          <p:nvPr>
            <p:ph type="title"/>
          </p:nvPr>
        </p:nvSpPr>
        <p:spPr>
          <a:xfrm>
            <a:off x="477981" y="1136740"/>
            <a:ext cx="5547360" cy="3204134"/>
          </a:xfrm>
        </p:spPr>
        <p:txBody>
          <a:bodyPr vert="horz" lIns="91440" tIns="45720" rIns="91440" bIns="45720" rtlCol="0" anchor="b">
            <a:normAutofit/>
          </a:bodyPr>
          <a:lstStyle/>
          <a:p>
            <a:r>
              <a:rPr lang="en-US" sz="3600" b="1" dirty="0"/>
              <a:t>Webapp Design Presentation</a:t>
            </a:r>
            <a:br>
              <a:rPr lang="en-US" sz="3600" b="1" dirty="0">
                <a:cs typeface="Calibri Light"/>
              </a:rPr>
            </a:br>
            <a:br>
              <a:rPr lang="en-US" sz="1900" dirty="0"/>
            </a:br>
            <a:r>
              <a:rPr lang="en-US" sz="1900" dirty="0"/>
              <a:t>I will present the six major features of Webapp:</a:t>
            </a:r>
            <a:br>
              <a:rPr lang="en-US" sz="1900" dirty="0">
                <a:cs typeface="Calibri Light"/>
              </a:rPr>
            </a:br>
            <a:br>
              <a:rPr lang="en-US" sz="1900" dirty="0">
                <a:cs typeface="Calibri Light"/>
              </a:rPr>
            </a:br>
            <a:br>
              <a:rPr lang="en-US" sz="1900" dirty="0"/>
            </a:br>
            <a:r>
              <a:rPr lang="en-US" sz="1900" dirty="0"/>
              <a:t>change theme of website</a:t>
            </a:r>
            <a:br>
              <a:rPr lang="en-US" sz="1900" dirty="0"/>
            </a:br>
            <a:r>
              <a:rPr lang="en-US" sz="1900" dirty="0"/>
              <a:t>Connect Wallet</a:t>
            </a:r>
          </a:p>
          <a:p>
            <a:r>
              <a:rPr lang="en-US" sz="1900" dirty="0"/>
              <a:t>Creating a Campaign</a:t>
            </a:r>
            <a:endParaRPr lang="en-US" sz="1900" dirty="0">
              <a:cs typeface="Calibri Light"/>
            </a:endParaRPr>
          </a:p>
          <a:p>
            <a:r>
              <a:rPr lang="en-US" sz="1900" dirty="0"/>
              <a:t>Contributing to a Campaign</a:t>
            </a:r>
            <a:endParaRPr lang="en-US" sz="1900" dirty="0">
              <a:cs typeface="Calibri Light"/>
            </a:endParaRPr>
          </a:p>
          <a:p>
            <a:r>
              <a:rPr lang="en-US" sz="1900" dirty="0"/>
              <a:t>Your Campaign</a:t>
            </a:r>
            <a:br>
              <a:rPr lang="en-US" sz="1900" dirty="0"/>
            </a:br>
            <a:r>
              <a:rPr lang="en-US" sz="1900" dirty="0"/>
              <a:t>Explore Campaign</a:t>
            </a:r>
            <a:endParaRPr lang="en-US" sz="1900" b="1" cap="all" dirty="0"/>
          </a:p>
          <a:p>
            <a:endParaRPr lang="en-US" sz="1900" dirty="0"/>
          </a:p>
        </p:txBody>
      </p:sp>
      <p:sp>
        <p:nvSpPr>
          <p:cNvPr id="34" name="Rectangle 33">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6" name="Rectangle 35">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6874402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0" name="Rectangle 61">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891A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63">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6" descr="Graphical user interface, text, website&#10;&#10;Description automatically generated">
            <a:extLst>
              <a:ext uri="{FF2B5EF4-FFF2-40B4-BE49-F238E27FC236}">
                <a16:creationId xmlns:a16="http://schemas.microsoft.com/office/drawing/2014/main" id="{5FD4EEC7-C272-17B4-6E2A-EFC1997DD28E}"/>
              </a:ext>
            </a:extLst>
          </p:cNvPr>
          <p:cNvPicPr>
            <a:picLocks noChangeAspect="1"/>
          </p:cNvPicPr>
          <p:nvPr/>
        </p:nvPicPr>
        <p:blipFill>
          <a:blip r:embed="rId2"/>
          <a:stretch>
            <a:fillRect/>
          </a:stretch>
        </p:blipFill>
        <p:spPr>
          <a:xfrm>
            <a:off x="643467" y="648209"/>
            <a:ext cx="10905066" cy="5561582"/>
          </a:xfrm>
          <a:prstGeom prst="rect">
            <a:avLst/>
          </a:prstGeom>
        </p:spPr>
      </p:pic>
    </p:spTree>
    <p:extLst>
      <p:ext uri="{BB962C8B-B14F-4D97-AF65-F5344CB8AC3E}">
        <p14:creationId xmlns:p14="http://schemas.microsoft.com/office/powerpoint/2010/main" val="273455730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9">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F27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5" descr="Graphical user interface&#10;&#10;Description automatically generated">
            <a:extLst>
              <a:ext uri="{FF2B5EF4-FFF2-40B4-BE49-F238E27FC236}">
                <a16:creationId xmlns:a16="http://schemas.microsoft.com/office/drawing/2014/main" id="{F6A2FA77-3154-0220-EF6E-7353174FD92F}"/>
              </a:ext>
            </a:extLst>
          </p:cNvPr>
          <p:cNvPicPr>
            <a:picLocks noChangeAspect="1"/>
          </p:cNvPicPr>
          <p:nvPr/>
        </p:nvPicPr>
        <p:blipFill>
          <a:blip r:embed="rId2"/>
          <a:stretch>
            <a:fillRect/>
          </a:stretch>
        </p:blipFill>
        <p:spPr>
          <a:xfrm>
            <a:off x="1143941" y="643467"/>
            <a:ext cx="9904118" cy="5571066"/>
          </a:xfrm>
          <a:prstGeom prst="rect">
            <a:avLst/>
          </a:prstGeom>
        </p:spPr>
      </p:pic>
    </p:spTree>
    <p:extLst>
      <p:ext uri="{BB962C8B-B14F-4D97-AF65-F5344CB8AC3E}">
        <p14:creationId xmlns:p14="http://schemas.microsoft.com/office/powerpoint/2010/main" val="140769442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pic>
        <p:nvPicPr>
          <p:cNvPr id="5" name="Picture 5" descr="Graphical user interface, text&#10;&#10;Description automatically generated">
            <a:extLst>
              <a:ext uri="{FF2B5EF4-FFF2-40B4-BE49-F238E27FC236}">
                <a16:creationId xmlns:a16="http://schemas.microsoft.com/office/drawing/2014/main" id="{132D7743-ADD2-329E-AD08-08103023063E}"/>
              </a:ext>
            </a:extLst>
          </p:cNvPr>
          <p:cNvPicPr>
            <a:picLocks noChangeAspect="1"/>
          </p:cNvPicPr>
          <p:nvPr/>
        </p:nvPicPr>
        <p:blipFill rotWithShape="1">
          <a:blip r:embed="rId2"/>
          <a:srcRect t="4334" r="-1" b="-1"/>
          <a:stretch/>
        </p:blipFill>
        <p:spPr>
          <a:xfrm>
            <a:off x="393619" y="264223"/>
            <a:ext cx="11217853" cy="6214534"/>
          </a:xfrm>
          <a:prstGeom prst="rect">
            <a:avLst/>
          </a:prstGeom>
        </p:spPr>
      </p:pic>
      <p:pic>
        <p:nvPicPr>
          <p:cNvPr id="6" name="Picture 6" descr="Graphical user interface, application&#10;&#10;Description automatically generated">
            <a:extLst>
              <a:ext uri="{FF2B5EF4-FFF2-40B4-BE49-F238E27FC236}">
                <a16:creationId xmlns:a16="http://schemas.microsoft.com/office/drawing/2014/main" id="{A12D7624-D071-3BA7-C9D6-2C429EE757F2}"/>
              </a:ext>
            </a:extLst>
          </p:cNvPr>
          <p:cNvPicPr>
            <a:picLocks noChangeAspect="1"/>
          </p:cNvPicPr>
          <p:nvPr/>
        </p:nvPicPr>
        <p:blipFill>
          <a:blip r:embed="rId3"/>
          <a:stretch>
            <a:fillRect/>
          </a:stretch>
        </p:blipFill>
        <p:spPr>
          <a:xfrm>
            <a:off x="9540649" y="2478657"/>
            <a:ext cx="2484740" cy="4114800"/>
          </a:xfrm>
          <a:prstGeom prst="rect">
            <a:avLst/>
          </a:prstGeom>
        </p:spPr>
      </p:pic>
    </p:spTree>
    <p:extLst>
      <p:ext uri="{BB962C8B-B14F-4D97-AF65-F5344CB8AC3E}">
        <p14:creationId xmlns:p14="http://schemas.microsoft.com/office/powerpoint/2010/main" val="13359880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5" descr="Graphical user interface, text, application&#10;&#10;Description automatically generated">
            <a:extLst>
              <a:ext uri="{FF2B5EF4-FFF2-40B4-BE49-F238E27FC236}">
                <a16:creationId xmlns:a16="http://schemas.microsoft.com/office/drawing/2014/main" id="{240E0076-1F20-9FD4-9BA8-4A9D0D2BE14B}"/>
              </a:ext>
            </a:extLst>
          </p:cNvPr>
          <p:cNvPicPr>
            <a:picLocks noChangeAspect="1"/>
          </p:cNvPicPr>
          <p:nvPr/>
        </p:nvPicPr>
        <p:blipFill rotWithShape="1">
          <a:blip r:embed="rId2"/>
          <a:srcRect t="4187" r="695" b="6650"/>
          <a:stretch/>
        </p:blipFill>
        <p:spPr>
          <a:xfrm>
            <a:off x="457200" y="581113"/>
            <a:ext cx="11277600" cy="5695774"/>
          </a:xfrm>
          <a:prstGeom prst="rect">
            <a:avLst/>
          </a:prstGeom>
        </p:spPr>
      </p:pic>
    </p:spTree>
    <p:extLst>
      <p:ext uri="{BB962C8B-B14F-4D97-AF65-F5344CB8AC3E}">
        <p14:creationId xmlns:p14="http://schemas.microsoft.com/office/powerpoint/2010/main" val="38317876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8B55E5D-4772-408B-7166-636D68F409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9710" y="266428"/>
            <a:ext cx="11572579" cy="6325144"/>
          </a:xfrm>
          <a:prstGeom prst="rect">
            <a:avLst/>
          </a:prstGeom>
        </p:spPr>
      </p:pic>
    </p:spTree>
    <p:extLst>
      <p:ext uri="{BB962C8B-B14F-4D97-AF65-F5344CB8AC3E}">
        <p14:creationId xmlns:p14="http://schemas.microsoft.com/office/powerpoint/2010/main" val="20261980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2C4DE-4E60-060C-9D4C-DE68D50F3E61}"/>
              </a:ext>
            </a:extLst>
          </p:cNvPr>
          <p:cNvSpPr>
            <a:spLocks noGrp="1"/>
          </p:cNvSpPr>
          <p:nvPr>
            <p:ph type="title"/>
          </p:nvPr>
        </p:nvSpPr>
        <p:spPr>
          <a:xfrm>
            <a:off x="5080449" y="154815"/>
            <a:ext cx="6586491" cy="725443"/>
          </a:xfrm>
        </p:spPr>
        <p:txBody>
          <a:bodyPr anchor="b">
            <a:normAutofit/>
          </a:bodyPr>
          <a:lstStyle/>
          <a:p>
            <a:r>
              <a:rPr lang="en-US" sz="4100" b="1">
                <a:cs typeface="Calibri Light"/>
              </a:rPr>
              <a:t>Introduction Of Crowd funding</a:t>
            </a:r>
            <a:endParaRPr lang="en-US" sz="4100"/>
          </a:p>
        </p:txBody>
      </p:sp>
      <p:sp>
        <p:nvSpPr>
          <p:cNvPr id="3" name="Content Placeholder 2">
            <a:extLst>
              <a:ext uri="{FF2B5EF4-FFF2-40B4-BE49-F238E27FC236}">
                <a16:creationId xmlns:a16="http://schemas.microsoft.com/office/drawing/2014/main" id="{0BAD3801-3161-98C7-77A7-D354D60DCFB5}"/>
              </a:ext>
            </a:extLst>
          </p:cNvPr>
          <p:cNvSpPr>
            <a:spLocks noGrp="1"/>
          </p:cNvSpPr>
          <p:nvPr>
            <p:ph idx="1"/>
          </p:nvPr>
        </p:nvSpPr>
        <p:spPr>
          <a:xfrm>
            <a:off x="4958531" y="880258"/>
            <a:ext cx="7233469" cy="5596966"/>
          </a:xfrm>
        </p:spPr>
        <p:txBody>
          <a:bodyPr vert="horz" lIns="91440" tIns="45720" rIns="91440" bIns="45720" rtlCol="0" anchor="t">
            <a:noAutofit/>
          </a:bodyPr>
          <a:lstStyle/>
          <a:p>
            <a:pPr marL="0" indent="0">
              <a:buNone/>
            </a:pPr>
            <a:r>
              <a:rPr lang="en-US" sz="1800" dirty="0">
                <a:ea typeface="+mn-lt"/>
                <a:cs typeface="+mn-lt"/>
              </a:rPr>
              <a:t>Crowdfunding is a way to raise funds for a specific cause or project by asking a large number of people to donate money, usually in small amounts, and usually during a relatively short period of time, such as a few months.</a:t>
            </a:r>
          </a:p>
          <a:p>
            <a:pPr marL="0" indent="0">
              <a:buNone/>
            </a:pPr>
            <a:endParaRPr lang="en-US" sz="1800" b="1" dirty="0">
              <a:cs typeface="Calibri"/>
            </a:endParaRPr>
          </a:p>
          <a:p>
            <a:pPr>
              <a:buNone/>
            </a:pPr>
            <a:r>
              <a:rPr lang="en-US" sz="1800" b="1" dirty="0"/>
              <a:t>1. Donation-based crowdfunding</a:t>
            </a:r>
            <a:endParaRPr lang="en-US" sz="1800" b="1" dirty="0">
              <a:cs typeface="Calibri"/>
            </a:endParaRPr>
          </a:p>
          <a:p>
            <a:pPr>
              <a:buNone/>
            </a:pPr>
            <a:r>
              <a:rPr lang="en-US" sz="1800" dirty="0"/>
              <a:t>    One of the most popular types of fundraising, donation-based crowdfunding is simply asking for a small donation from a large number of people to raise money for something you care about.</a:t>
            </a:r>
            <a:endParaRPr lang="en-US" sz="1800" dirty="0">
              <a:cs typeface="Calibri"/>
            </a:endParaRPr>
          </a:p>
          <a:p>
            <a:pPr>
              <a:buNone/>
            </a:pPr>
            <a:r>
              <a:rPr lang="en-US" sz="1800" b="1" dirty="0"/>
              <a:t>2. Reward-based crowdfunding</a:t>
            </a:r>
          </a:p>
          <a:p>
            <a:pPr>
              <a:buNone/>
            </a:pPr>
            <a:r>
              <a:rPr lang="en-US" sz="1800" b="0" i="0" dirty="0">
                <a:solidFill>
                  <a:srgbClr val="000000"/>
                </a:solidFill>
                <a:effectLst/>
              </a:rPr>
              <a:t>Reward-based crowdfunding, involves individuals contributing to a business</a:t>
            </a:r>
          </a:p>
          <a:p>
            <a:pPr>
              <a:buNone/>
            </a:pPr>
            <a:r>
              <a:rPr lang="en-US" sz="1800" b="0" i="0" dirty="0">
                <a:solidFill>
                  <a:srgbClr val="000000"/>
                </a:solidFill>
                <a:effectLst/>
              </a:rPr>
              <a:t>in exchange for a reward typically a form of the product or service which</a:t>
            </a:r>
          </a:p>
          <a:p>
            <a:pPr>
              <a:buNone/>
            </a:pPr>
            <a:r>
              <a:rPr lang="en-US" sz="1800" b="0" i="0" dirty="0">
                <a:solidFill>
                  <a:srgbClr val="000000"/>
                </a:solidFill>
                <a:effectLst/>
              </a:rPr>
              <a:t>the company offers.</a:t>
            </a:r>
            <a:endParaRPr lang="en-US" sz="1800" b="1" dirty="0">
              <a:cs typeface="Calibri"/>
            </a:endParaRPr>
          </a:p>
          <a:p>
            <a:pPr>
              <a:buNone/>
            </a:pPr>
            <a:r>
              <a:rPr lang="en-US" sz="1800" b="1" dirty="0"/>
              <a:t>3. Equity crowdfunding</a:t>
            </a:r>
            <a:endParaRPr lang="en-US" sz="1800" b="1" dirty="0">
              <a:cs typeface="Calibri" panose="020F0502020204030204"/>
            </a:endParaRPr>
          </a:p>
          <a:p>
            <a:pPr algn="l"/>
            <a:r>
              <a:rPr lang="en-US" sz="1800" b="0" i="0" dirty="0">
                <a:effectLst/>
                <a:cs typeface="Times New Roman" panose="02020603050405020304" pitchFamily="18" charset="0"/>
              </a:rPr>
              <a:t>An equity crowd funder will invest money in return for shares, or a small stake in your business, project or venture.</a:t>
            </a:r>
          </a:p>
          <a:p>
            <a:pPr algn="l"/>
            <a:r>
              <a:rPr lang="en-US" sz="1800" b="0" i="0" dirty="0">
                <a:effectLst/>
                <a:cs typeface="Times New Roman" panose="02020603050405020304" pitchFamily="18" charset="0"/>
              </a:rPr>
              <a:t>This type of crowdfunding could work best for growth-focused companies in areas where there is potential for return.</a:t>
            </a:r>
          </a:p>
          <a:p>
            <a:pPr>
              <a:buNone/>
            </a:pPr>
            <a:endParaRPr lang="en-US" sz="1800" dirty="0">
              <a:cs typeface="Calibri"/>
            </a:endParaRPr>
          </a:p>
          <a:p>
            <a:pPr>
              <a:buNone/>
            </a:pPr>
            <a:endParaRPr lang="en-US" sz="1800" dirty="0">
              <a:cs typeface="Calibri"/>
            </a:endParaRPr>
          </a:p>
          <a:p>
            <a:pPr marL="0" indent="0">
              <a:buNone/>
            </a:pPr>
            <a:endParaRPr lang="en-US" sz="1800" dirty="0">
              <a:cs typeface="Calibri"/>
            </a:endParaRPr>
          </a:p>
        </p:txBody>
      </p:sp>
      <p:pic>
        <p:nvPicPr>
          <p:cNvPr id="18" name="Picture 17" descr="Old wrinkled hands with some coins">
            <a:extLst>
              <a:ext uri="{FF2B5EF4-FFF2-40B4-BE49-F238E27FC236}">
                <a16:creationId xmlns:a16="http://schemas.microsoft.com/office/drawing/2014/main" id="{513EFEEB-6681-C026-4ED9-0C06F1B36181}"/>
              </a:ext>
            </a:extLst>
          </p:cNvPr>
          <p:cNvPicPr>
            <a:picLocks noChangeAspect="1"/>
          </p:cNvPicPr>
          <p:nvPr/>
        </p:nvPicPr>
        <p:blipFill rotWithShape="1">
          <a:blip r:embed="rId2"/>
          <a:srcRect l="16911" r="38036" b="-3"/>
          <a:stretch/>
        </p:blipFill>
        <p:spPr>
          <a:xfrm>
            <a:off x="20" y="10"/>
            <a:ext cx="4865609" cy="6857990"/>
          </a:xfrm>
          <a:prstGeom prst="rect">
            <a:avLst/>
          </a:prstGeom>
          <a:effectLst/>
        </p:spPr>
      </p:pic>
      <p:cxnSp>
        <p:nvCxnSpPr>
          <p:cNvPr id="22" name="Straight Connector 21">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846B4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229628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4C32D64-B6F7-6B36-9C31-6A8FA4B931CB}"/>
              </a:ext>
            </a:extLst>
          </p:cNvPr>
          <p:cNvPicPr>
            <a:picLocks noChangeAspect="1"/>
          </p:cNvPicPr>
          <p:nvPr/>
        </p:nvPicPr>
        <p:blipFill rotWithShape="1">
          <a:blip r:embed="rId2">
            <a:extLst>
              <a:ext uri="{28A0092B-C50C-407E-A947-70E740481C1C}">
                <a14:useLocalDpi xmlns:a14="http://schemas.microsoft.com/office/drawing/2010/main" val="0"/>
              </a:ext>
            </a:extLst>
          </a:blip>
          <a:srcRect t="8117" r="529"/>
          <a:stretch/>
        </p:blipFill>
        <p:spPr bwMode="auto">
          <a:xfrm>
            <a:off x="517359" y="407963"/>
            <a:ext cx="11157281" cy="6049108"/>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26443563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 name="Rectangle 8">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Graphical user interface, application, website&#10;&#10;Description automatically generated">
            <a:extLst>
              <a:ext uri="{FF2B5EF4-FFF2-40B4-BE49-F238E27FC236}">
                <a16:creationId xmlns:a16="http://schemas.microsoft.com/office/drawing/2014/main" id="{813A5C24-DBB8-D1AE-49AD-8B1F48A8CE25}"/>
              </a:ext>
            </a:extLst>
          </p:cNvPr>
          <p:cNvPicPr>
            <a:picLocks noChangeAspect="1"/>
          </p:cNvPicPr>
          <p:nvPr/>
        </p:nvPicPr>
        <p:blipFill>
          <a:blip r:embed="rId2"/>
          <a:stretch>
            <a:fillRect/>
          </a:stretch>
        </p:blipFill>
        <p:spPr>
          <a:xfrm>
            <a:off x="457200" y="581405"/>
            <a:ext cx="11277600" cy="5695189"/>
          </a:xfrm>
          <a:prstGeom prst="rect">
            <a:avLst/>
          </a:prstGeom>
        </p:spPr>
      </p:pic>
    </p:spTree>
    <p:extLst>
      <p:ext uri="{BB962C8B-B14F-4D97-AF65-F5344CB8AC3E}">
        <p14:creationId xmlns:p14="http://schemas.microsoft.com/office/powerpoint/2010/main" val="305409489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3" descr="Graphical user interface, text&#10;&#10;Description automatically generated">
            <a:extLst>
              <a:ext uri="{FF2B5EF4-FFF2-40B4-BE49-F238E27FC236}">
                <a16:creationId xmlns:a16="http://schemas.microsoft.com/office/drawing/2014/main" id="{1E7E6BD3-9A90-0505-62DD-5C804A8CB347}"/>
              </a:ext>
            </a:extLst>
          </p:cNvPr>
          <p:cNvPicPr>
            <a:picLocks noChangeAspect="1"/>
          </p:cNvPicPr>
          <p:nvPr/>
        </p:nvPicPr>
        <p:blipFill>
          <a:blip r:embed="rId2"/>
          <a:stretch>
            <a:fillRect/>
          </a:stretch>
        </p:blipFill>
        <p:spPr>
          <a:xfrm>
            <a:off x="457200" y="637795"/>
            <a:ext cx="11277600" cy="5582410"/>
          </a:xfrm>
          <a:prstGeom prst="rect">
            <a:avLst/>
          </a:prstGeom>
        </p:spPr>
      </p:pic>
    </p:spTree>
    <p:extLst>
      <p:ext uri="{BB962C8B-B14F-4D97-AF65-F5344CB8AC3E}">
        <p14:creationId xmlns:p14="http://schemas.microsoft.com/office/powerpoint/2010/main" val="320031735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DAD86CA-8235-409B-982B-5E7A033E23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F234FBA-3501-47B4-AE0C-AA4AFBC8F6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518714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B5EF893B-0491-416E-9D33-BADE960079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551961"/>
            <a:ext cx="10999072" cy="539995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Graphical user interface, text&#10;&#10;Description automatically generated">
            <a:extLst>
              <a:ext uri="{FF2B5EF4-FFF2-40B4-BE49-F238E27FC236}">
                <a16:creationId xmlns:a16="http://schemas.microsoft.com/office/drawing/2014/main" id="{9EAFA4CB-37B0-0C30-99CD-6822B6064239}"/>
              </a:ext>
            </a:extLst>
          </p:cNvPr>
          <p:cNvPicPr>
            <a:picLocks noChangeAspect="1"/>
          </p:cNvPicPr>
          <p:nvPr/>
        </p:nvPicPr>
        <p:blipFill rotWithShape="1">
          <a:blip r:embed="rId2"/>
          <a:srcRect t="3962" b="11582"/>
          <a:stretch/>
        </p:blipFill>
        <p:spPr>
          <a:xfrm>
            <a:off x="838200" y="754148"/>
            <a:ext cx="10515600" cy="4995575"/>
          </a:xfrm>
          <a:prstGeom prst="rect">
            <a:avLst/>
          </a:prstGeom>
        </p:spPr>
      </p:pic>
      <p:cxnSp>
        <p:nvCxnSpPr>
          <p:cNvPr id="15" name="Straight Connector 14">
            <a:extLst>
              <a:ext uri="{FF2B5EF4-FFF2-40B4-BE49-F238E27FC236}">
                <a16:creationId xmlns:a16="http://schemas.microsoft.com/office/drawing/2014/main" id="{469F4FF8-F8B0-4630-BA1B-0D8B324CD5F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96464" y="6329769"/>
            <a:ext cx="11000232"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0654642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F568FE-5DC8-1C62-E9FA-843ED23AE6DB}"/>
              </a:ext>
            </a:extLst>
          </p:cNvPr>
          <p:cNvSpPr>
            <a:spLocks noGrp="1"/>
          </p:cNvSpPr>
          <p:nvPr>
            <p:ph type="title"/>
          </p:nvPr>
        </p:nvSpPr>
        <p:spPr/>
        <p:txBody>
          <a:bodyPr/>
          <a:lstStyle/>
          <a:p>
            <a:r>
              <a:rPr lang="en-US" b="1" dirty="0">
                <a:solidFill>
                  <a:srgbClr val="002060"/>
                </a:solidFill>
                <a:latin typeface="Calibri Light" panose="020F0302020204030204" pitchFamily="34" charset="0"/>
              </a:rPr>
              <a:t>How to use this WebApp</a:t>
            </a:r>
            <a:endParaRPr lang="en-US" b="1" dirty="0">
              <a:solidFill>
                <a:srgbClr val="002060"/>
              </a:solidFill>
            </a:endParaRPr>
          </a:p>
        </p:txBody>
      </p:sp>
      <p:sp>
        <p:nvSpPr>
          <p:cNvPr id="3" name="Content Placeholder 2">
            <a:extLst>
              <a:ext uri="{FF2B5EF4-FFF2-40B4-BE49-F238E27FC236}">
                <a16:creationId xmlns:a16="http://schemas.microsoft.com/office/drawing/2014/main" id="{AD8E582E-B344-8F9C-532C-66F8B511CC76}"/>
              </a:ext>
            </a:extLst>
          </p:cNvPr>
          <p:cNvSpPr>
            <a:spLocks noGrp="1"/>
          </p:cNvSpPr>
          <p:nvPr>
            <p:ph idx="1"/>
          </p:nvPr>
        </p:nvSpPr>
        <p:spPr/>
        <p:txBody>
          <a:bodyPr>
            <a:normAutofit fontScale="77500" lnSpcReduction="20000"/>
          </a:bodyPr>
          <a:lstStyle/>
          <a:p>
            <a:pPr algn="l" rtl="0" fontAlgn="base">
              <a:buFont typeface="Wingdings" panose="05000000000000000000" pitchFamily="2" charset="2"/>
              <a:buChar char="v"/>
            </a:pPr>
            <a:r>
              <a:rPr lang="en-US" b="0" i="0" u="none" strike="noStrike" dirty="0">
                <a:solidFill>
                  <a:srgbClr val="000000"/>
                </a:solidFill>
                <a:effectLst/>
                <a:latin typeface="Calibri" panose="020F0502020204030204" pitchFamily="34" charset="0"/>
              </a:rPr>
              <a:t>1. </a:t>
            </a:r>
            <a:r>
              <a:rPr lang="en-US" b="1" i="0" u="none" strike="noStrike" dirty="0">
                <a:solidFill>
                  <a:srgbClr val="000000"/>
                </a:solidFill>
                <a:effectLst/>
                <a:latin typeface="Calibri" panose="020F0502020204030204" pitchFamily="34" charset="0"/>
              </a:rPr>
              <a:t>Connect Wallet</a:t>
            </a:r>
            <a:r>
              <a:rPr lang="en-US" b="0" i="0" u="none" strike="noStrike" dirty="0">
                <a:solidFill>
                  <a:srgbClr val="000000"/>
                </a:solidFill>
                <a:effectLst/>
                <a:latin typeface="Calibri" panose="020F0502020204030204" pitchFamily="34" charset="0"/>
              </a:rPr>
              <a:t> :In order to perform any transactions, be it creation of a campaign or contributing to one, a user first needs to connect an Ethereum wallet to the site. I have made use of a browser extension called Meta mask to connect the wallet, which can be used to authorize transactions for cryptocurrency. </a:t>
            </a:r>
            <a:r>
              <a:rPr lang="en-US" b="0" i="0" dirty="0">
                <a:solidFill>
                  <a:srgbClr val="000000"/>
                </a:solidFill>
                <a:effectLst/>
                <a:latin typeface="Calibri" panose="020F0502020204030204" pitchFamily="34" charset="0"/>
              </a:rPr>
              <a:t>​</a:t>
            </a:r>
            <a:endParaRPr lang="en-US" b="0" i="0" dirty="0">
              <a:solidFill>
                <a:srgbClr val="000000"/>
              </a:solidFill>
              <a:effectLst/>
              <a:latin typeface="Segoe UI" panose="020B0502040204020203" pitchFamily="34" charset="0"/>
            </a:endParaRPr>
          </a:p>
          <a:p>
            <a:pPr marL="0" indent="0" algn="l" rtl="0" fontAlgn="base">
              <a:buNone/>
            </a:pPr>
            <a:endParaRPr lang="en-US" b="0" i="0" dirty="0">
              <a:solidFill>
                <a:srgbClr val="000000"/>
              </a:solidFill>
              <a:effectLst/>
              <a:latin typeface="Segoe UI" panose="020B0502040204020203" pitchFamily="34" charset="0"/>
            </a:endParaRPr>
          </a:p>
          <a:p>
            <a:pPr algn="l" rtl="0" fontAlgn="base">
              <a:buFont typeface="Wingdings" panose="05000000000000000000" pitchFamily="2" charset="2"/>
              <a:buChar char="v"/>
            </a:pPr>
            <a:r>
              <a:rPr lang="en-US" b="0" i="0" u="none" strike="noStrike" dirty="0">
                <a:solidFill>
                  <a:srgbClr val="000000"/>
                </a:solidFill>
                <a:effectLst/>
                <a:latin typeface="Calibri" panose="020F0502020204030204" pitchFamily="34" charset="0"/>
              </a:rPr>
              <a:t>2. </a:t>
            </a:r>
            <a:r>
              <a:rPr lang="en-US" b="1" i="0" u="none" strike="noStrike" dirty="0">
                <a:solidFill>
                  <a:srgbClr val="000000"/>
                </a:solidFill>
                <a:effectLst/>
                <a:latin typeface="Calibri" panose="020F0502020204030204" pitchFamily="34" charset="0"/>
              </a:rPr>
              <a:t>Creating a Campaign</a:t>
            </a:r>
            <a:r>
              <a:rPr lang="en-US" b="0" i="0" u="none" strike="noStrike" dirty="0">
                <a:solidFill>
                  <a:srgbClr val="000000"/>
                </a:solidFill>
                <a:effectLst/>
                <a:latin typeface="Calibri" panose="020F0502020204030204" pitchFamily="34" charset="0"/>
              </a:rPr>
              <a:t>: Once a wallet has been connected, anyone can create a crowdfunding campaign. The process is highly intuitive and self-explanatory, and the user only has to supply the data as asked in the forms</a:t>
            </a:r>
            <a:r>
              <a:rPr lang="en-US" b="0" i="0" dirty="0">
                <a:solidFill>
                  <a:srgbClr val="000000"/>
                </a:solidFill>
                <a:effectLst/>
                <a:latin typeface="Calibri" panose="020F0502020204030204" pitchFamily="34" charset="0"/>
              </a:rPr>
              <a:t>​</a:t>
            </a:r>
            <a:endParaRPr lang="en-US" b="0" i="0" dirty="0">
              <a:solidFill>
                <a:srgbClr val="000000"/>
              </a:solidFill>
              <a:effectLst/>
              <a:latin typeface="Segoe UI" panose="020B0502040204020203" pitchFamily="34" charset="0"/>
            </a:endParaRPr>
          </a:p>
          <a:p>
            <a:pPr marL="0" indent="0" algn="l" rtl="0" fontAlgn="base">
              <a:buNone/>
            </a:pPr>
            <a:endParaRPr lang="en-US" b="0" i="0" dirty="0">
              <a:solidFill>
                <a:srgbClr val="000000"/>
              </a:solidFill>
              <a:effectLst/>
              <a:latin typeface="Segoe UI" panose="020B0502040204020203" pitchFamily="34" charset="0"/>
            </a:endParaRPr>
          </a:p>
          <a:p>
            <a:pPr algn="l" rtl="0" fontAlgn="base">
              <a:buFont typeface="Wingdings" panose="05000000000000000000" pitchFamily="2" charset="2"/>
              <a:buChar char="v"/>
            </a:pPr>
            <a:r>
              <a:rPr lang="en-US" b="0" i="0" u="none" strike="noStrike" dirty="0">
                <a:solidFill>
                  <a:srgbClr val="000000"/>
                </a:solidFill>
                <a:effectLst/>
                <a:latin typeface="Calibri" panose="020F0502020204030204" pitchFamily="34" charset="0"/>
              </a:rPr>
              <a:t>3. </a:t>
            </a:r>
            <a:r>
              <a:rPr lang="en-US" b="1" i="0" u="none" strike="noStrike" dirty="0">
                <a:solidFill>
                  <a:srgbClr val="000000"/>
                </a:solidFill>
                <a:effectLst/>
                <a:latin typeface="Calibri" panose="020F0502020204030204" pitchFamily="34" charset="0"/>
              </a:rPr>
              <a:t>Contributing to a Campaign</a:t>
            </a:r>
            <a:r>
              <a:rPr lang="en-US" b="0" i="0" u="none" strike="noStrike" dirty="0">
                <a:solidFill>
                  <a:srgbClr val="000000"/>
                </a:solidFill>
                <a:effectLst/>
                <a:latin typeface="Calibri" panose="020F0502020204030204" pitchFamily="34" charset="0"/>
              </a:rPr>
              <a:t> : Any user whose wallet has been connected to the app can contribute to a campaign. The process is simple and detailed in the flow below. The user only needs to select the campaign, enter the amount he wishes to contribute, and then authorize the transaction (in this case, with the Meta mask extension). </a:t>
            </a:r>
            <a:r>
              <a:rPr lang="en-US" b="0" i="0" dirty="0">
                <a:solidFill>
                  <a:srgbClr val="000000"/>
                </a:solidFill>
                <a:effectLst/>
                <a:latin typeface="Calibri" panose="020F0502020204030204" pitchFamily="34" charset="0"/>
              </a:rPr>
              <a:t>​</a:t>
            </a:r>
            <a:endParaRPr lang="en-US" b="0" i="0" dirty="0">
              <a:solidFill>
                <a:srgbClr val="000000"/>
              </a:solidFill>
              <a:effectLst/>
              <a:latin typeface="Segoe UI" panose="020B0502040204020203" pitchFamily="34" charset="0"/>
            </a:endParaRPr>
          </a:p>
          <a:p>
            <a:endParaRPr lang="en-US" dirty="0"/>
          </a:p>
        </p:txBody>
      </p:sp>
    </p:spTree>
    <p:extLst>
      <p:ext uri="{BB962C8B-B14F-4D97-AF65-F5344CB8AC3E}">
        <p14:creationId xmlns:p14="http://schemas.microsoft.com/office/powerpoint/2010/main" val="353897887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C0AE25C-1500-DBB1-36B2-375188F5CE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70263"/>
            <a:ext cx="11648048" cy="6587737"/>
          </a:xfrm>
          <a:prstGeom prst="rect">
            <a:avLst/>
          </a:prstGeom>
        </p:spPr>
      </p:pic>
    </p:spTree>
    <p:extLst>
      <p:ext uri="{BB962C8B-B14F-4D97-AF65-F5344CB8AC3E}">
        <p14:creationId xmlns:p14="http://schemas.microsoft.com/office/powerpoint/2010/main" val="349968313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3F740B2-4AAC-CDF4-A3CF-1EF0C09E46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0268" y="309489"/>
            <a:ext cx="11166256" cy="3119511"/>
          </a:xfrm>
          <a:prstGeom prst="rect">
            <a:avLst/>
          </a:prstGeom>
        </p:spPr>
      </p:pic>
      <p:pic>
        <p:nvPicPr>
          <p:cNvPr id="5" name="Picture 4">
            <a:extLst>
              <a:ext uri="{FF2B5EF4-FFF2-40B4-BE49-F238E27FC236}">
                <a16:creationId xmlns:a16="http://schemas.microsoft.com/office/drawing/2014/main" id="{85A13501-D431-2660-AF3B-E219902ABC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4618" y="3429000"/>
            <a:ext cx="11326393" cy="3327543"/>
          </a:xfrm>
          <a:prstGeom prst="rect">
            <a:avLst/>
          </a:prstGeom>
        </p:spPr>
      </p:pic>
    </p:spTree>
    <p:extLst>
      <p:ext uri="{BB962C8B-B14F-4D97-AF65-F5344CB8AC3E}">
        <p14:creationId xmlns:p14="http://schemas.microsoft.com/office/powerpoint/2010/main" val="47275724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BB576-5409-DE9E-8922-C506805FB8D2}"/>
              </a:ext>
            </a:extLst>
          </p:cNvPr>
          <p:cNvSpPr>
            <a:spLocks noGrp="1"/>
          </p:cNvSpPr>
          <p:nvPr>
            <p:ph type="title"/>
          </p:nvPr>
        </p:nvSpPr>
        <p:spPr/>
        <p:txBody>
          <a:bodyPr/>
          <a:lstStyle/>
          <a:p>
            <a:r>
              <a:rPr lang="en-US" sz="4400" b="1" dirty="0">
                <a:effectLst/>
                <a:latin typeface="Times New Roman" panose="02020603050405020304" pitchFamily="18" charset="0"/>
                <a:ea typeface="Times New Roman" panose="02020603050405020304" pitchFamily="18" charset="0"/>
              </a:rPr>
              <a:t>Advantages of </a:t>
            </a:r>
            <a:r>
              <a:rPr lang="en-US" b="1" dirty="0">
                <a:solidFill>
                  <a:srgbClr val="FF0000"/>
                </a:solidFill>
                <a:latin typeface="Times New Roman" panose="02020603050405020304" pitchFamily="18" charset="0"/>
                <a:ea typeface="Times New Roman" panose="02020603050405020304" pitchFamily="18" charset="0"/>
              </a:rPr>
              <a:t>Help</a:t>
            </a:r>
            <a:r>
              <a:rPr lang="en-US" sz="4400" b="1" dirty="0">
                <a:solidFill>
                  <a:srgbClr val="FF0000"/>
                </a:solidFill>
                <a:effectLst/>
                <a:latin typeface="Times New Roman" panose="02020603050405020304" pitchFamily="18" charset="0"/>
                <a:ea typeface="Times New Roman" panose="02020603050405020304" pitchFamily="18" charset="0"/>
              </a:rPr>
              <a:t>2gether</a:t>
            </a:r>
            <a:endParaRPr lang="en-US" dirty="0">
              <a:solidFill>
                <a:srgbClr val="FF0000"/>
              </a:solidFill>
            </a:endParaRPr>
          </a:p>
        </p:txBody>
      </p:sp>
      <p:sp>
        <p:nvSpPr>
          <p:cNvPr id="3" name="Content Placeholder 2">
            <a:extLst>
              <a:ext uri="{FF2B5EF4-FFF2-40B4-BE49-F238E27FC236}">
                <a16:creationId xmlns:a16="http://schemas.microsoft.com/office/drawing/2014/main" id="{2ED09A7E-6CF2-106C-861F-0BD290E41C99}"/>
              </a:ext>
            </a:extLst>
          </p:cNvPr>
          <p:cNvSpPr>
            <a:spLocks noGrp="1"/>
          </p:cNvSpPr>
          <p:nvPr>
            <p:ph idx="1"/>
          </p:nvPr>
        </p:nvSpPr>
        <p:spPr/>
        <p:txBody>
          <a:bodyPr>
            <a:normAutofit/>
          </a:bodyPr>
          <a:lstStyle/>
          <a:p>
            <a:pPr marL="0" marR="0" indent="0" algn="ctr">
              <a:spcBef>
                <a:spcPts val="0"/>
              </a:spcBef>
              <a:spcAft>
                <a:spcPts val="0"/>
              </a:spcAft>
              <a:buNone/>
            </a:pPr>
            <a:r>
              <a:rPr lang="en-US" sz="2400" dirty="0">
                <a:solidFill>
                  <a:srgbClr val="1C1D20"/>
                </a:solidFill>
                <a:effectLst/>
                <a:latin typeface="Arial Black" panose="020B0A04020102020204" pitchFamily="34" charset="0"/>
                <a:ea typeface="Times New Roman" panose="02020603050405020304" pitchFamily="18" charset="0"/>
                <a:cs typeface="Segoe UI" panose="020B0502040204020203" pitchFamily="34" charset="0"/>
              </a:rPr>
              <a:t> </a:t>
            </a:r>
            <a:endParaRPr lang="en-US" sz="2400" dirty="0">
              <a:effectLst/>
              <a:latin typeface="Times New Roman" panose="02020603050405020304" pitchFamily="18" charset="0"/>
              <a:ea typeface="Times New Roman" panose="02020603050405020304" pitchFamily="18" charset="0"/>
            </a:endParaRPr>
          </a:p>
          <a:p>
            <a:pPr marL="342900" marR="0" lvl="0" indent="-342900" fontAlgn="base">
              <a:spcBef>
                <a:spcPts val="0"/>
              </a:spcBef>
              <a:spcAft>
                <a:spcPts val="0"/>
              </a:spcAft>
              <a:buFont typeface="Wingdings" panose="05000000000000000000" pitchFamily="2" charset="2"/>
              <a:buChar char=""/>
            </a:pPr>
            <a:r>
              <a:rPr lang="en-US" sz="2400" b="1" i="0" dirty="0">
                <a:solidFill>
                  <a:srgbClr val="161616"/>
                </a:solidFill>
                <a:effectLst/>
                <a:latin typeface="Times New Roman" panose="02020603050405020304" pitchFamily="18" charset="0"/>
                <a:ea typeface="Times New Roman" panose="02020603050405020304" pitchFamily="18" charset="0"/>
                <a:cs typeface="Times New Roman" panose="02020603050405020304" pitchFamily="18" charset="0"/>
              </a:rPr>
              <a:t>security</a:t>
            </a:r>
            <a:endParaRPr lang="en-US" sz="2400" b="1" i="1" dirty="0">
              <a:solidFill>
                <a:srgbClr val="365F9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0" marR="0" indent="0" fontAlgn="base">
              <a:spcBef>
                <a:spcPts val="0"/>
              </a:spcBef>
              <a:spcAft>
                <a:spcPts val="0"/>
              </a:spcAft>
              <a:buNone/>
            </a:pPr>
            <a:endParaRPr lang="en-US" sz="2400" dirty="0">
              <a:effectLst/>
              <a:latin typeface="Times New Roman" panose="02020603050405020304" pitchFamily="18" charset="0"/>
              <a:ea typeface="Times New Roman" panose="02020603050405020304" pitchFamily="18" charset="0"/>
            </a:endParaRPr>
          </a:p>
          <a:p>
            <a:pPr marL="342900" marR="0" lvl="0" indent="-342900" fontAlgn="base">
              <a:spcBef>
                <a:spcPts val="0"/>
              </a:spcBef>
              <a:spcAft>
                <a:spcPts val="0"/>
              </a:spcAft>
              <a:buFont typeface="Wingdings" panose="05000000000000000000" pitchFamily="2" charset="2"/>
              <a:buChar char=""/>
            </a:pPr>
            <a:r>
              <a:rPr lang="en-US" sz="2400" b="1" i="0" dirty="0">
                <a:solidFill>
                  <a:srgbClr val="161616"/>
                </a:solidFill>
                <a:effectLst/>
                <a:latin typeface="Times New Roman" panose="02020603050405020304" pitchFamily="18" charset="0"/>
                <a:ea typeface="Times New Roman" panose="02020603050405020304" pitchFamily="18" charset="0"/>
                <a:cs typeface="Times New Roman" panose="02020603050405020304" pitchFamily="18" charset="0"/>
              </a:rPr>
              <a:t>Greater transparency</a:t>
            </a:r>
            <a:endParaRPr lang="en-US" sz="2400" b="1" i="1" dirty="0">
              <a:solidFill>
                <a:srgbClr val="365F9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0" marR="0" indent="0">
              <a:spcBef>
                <a:spcPts val="0"/>
              </a:spcBef>
              <a:spcAft>
                <a:spcPts val="0"/>
              </a:spcAft>
              <a:buNone/>
            </a:pPr>
            <a:r>
              <a:rPr lang="en-US" sz="2400" dirty="0">
                <a:effectLst/>
                <a:latin typeface="Times New Roman" panose="02020603050405020304" pitchFamily="18" charset="0"/>
                <a:ea typeface="Times New Roman" panose="02020603050405020304" pitchFamily="18" charset="0"/>
              </a:rPr>
              <a:t> </a:t>
            </a:r>
          </a:p>
          <a:p>
            <a:pPr marL="342900" marR="0" lvl="0" indent="-342900" fontAlgn="base">
              <a:spcBef>
                <a:spcPts val="0"/>
              </a:spcBef>
              <a:spcAft>
                <a:spcPts val="0"/>
              </a:spcAft>
              <a:buFont typeface="Wingdings" panose="05000000000000000000" pitchFamily="2" charset="2"/>
              <a:buChar char=""/>
            </a:pPr>
            <a:r>
              <a:rPr lang="en-US" sz="2400" b="1" i="0" dirty="0">
                <a:solidFill>
                  <a:srgbClr val="161616"/>
                </a:solidFill>
                <a:effectLst/>
                <a:latin typeface="Times New Roman" panose="02020603050405020304" pitchFamily="18" charset="0"/>
                <a:ea typeface="Times New Roman" panose="02020603050405020304" pitchFamily="18" charset="0"/>
                <a:cs typeface="Times New Roman" panose="02020603050405020304" pitchFamily="18" charset="0"/>
              </a:rPr>
              <a:t>efficiency and speed</a:t>
            </a:r>
            <a:endParaRPr lang="en-US" sz="2400" b="1" i="1" dirty="0">
              <a:solidFill>
                <a:srgbClr val="365F91"/>
              </a:solidFill>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fontAlgn="base">
              <a:spcBef>
                <a:spcPts val="0"/>
              </a:spcBef>
              <a:spcAft>
                <a:spcPts val="0"/>
              </a:spcAft>
              <a:buFont typeface="Wingdings" panose="05000000000000000000" pitchFamily="2" charset="2"/>
              <a:buChar char=""/>
            </a:pPr>
            <a:endParaRPr lang="en-US" sz="2400" b="1" i="1" dirty="0">
              <a:solidFill>
                <a:srgbClr val="365F9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fontAlgn="base">
              <a:spcBef>
                <a:spcPts val="0"/>
              </a:spcBef>
              <a:spcAft>
                <a:spcPts val="0"/>
              </a:spcAft>
              <a:buFont typeface="Wingdings" panose="05000000000000000000" pitchFamily="2" charset="2"/>
              <a:buChar char=""/>
              <a:tabLst>
                <a:tab pos="1915160" algn="l"/>
              </a:tabLst>
            </a:pPr>
            <a:r>
              <a:rPr lang="en-US" sz="2400" b="1" i="0" dirty="0">
                <a:solidFill>
                  <a:srgbClr val="161616"/>
                </a:solidFill>
                <a:effectLst/>
                <a:latin typeface="Times New Roman" panose="02020603050405020304" pitchFamily="18" charset="0"/>
                <a:ea typeface="Times New Roman" panose="02020603050405020304" pitchFamily="18" charset="0"/>
                <a:cs typeface="Times New Roman" panose="02020603050405020304" pitchFamily="18" charset="0"/>
              </a:rPr>
              <a:t>Automation	</a:t>
            </a:r>
            <a:endParaRPr lang="en-US" sz="2400" b="1" i="1" dirty="0">
              <a:solidFill>
                <a:srgbClr val="365F91"/>
              </a:solidFill>
              <a:effectLst/>
              <a:latin typeface="Cambria" panose="02040503050406030204" pitchFamily="18" charset="0"/>
              <a:ea typeface="Times New Roman" panose="02020603050405020304" pitchFamily="18" charset="0"/>
              <a:cs typeface="Times New Roman" panose="02020603050405020304" pitchFamily="18" charset="0"/>
            </a:endParaRPr>
          </a:p>
          <a:p>
            <a:endParaRPr lang="en-US" sz="2400" dirty="0"/>
          </a:p>
        </p:txBody>
      </p:sp>
    </p:spTree>
    <p:extLst>
      <p:ext uri="{BB962C8B-B14F-4D97-AF65-F5344CB8AC3E}">
        <p14:creationId xmlns:p14="http://schemas.microsoft.com/office/powerpoint/2010/main" val="39771512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7" y="321731"/>
            <a:ext cx="4142096" cy="6213425"/>
          </a:xfrm>
          <a:prstGeom prst="rect">
            <a:avLst/>
          </a:prstGeom>
          <a:solidFill>
            <a:schemeClr val="accent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E722D80-E17D-B959-4D37-2144ACC14273}"/>
              </a:ext>
            </a:extLst>
          </p:cNvPr>
          <p:cNvSpPr>
            <a:spLocks noGrp="1"/>
          </p:cNvSpPr>
          <p:nvPr>
            <p:ph type="title"/>
          </p:nvPr>
        </p:nvSpPr>
        <p:spPr>
          <a:xfrm>
            <a:off x="524256" y="583616"/>
            <a:ext cx="3722141" cy="5520579"/>
          </a:xfrm>
        </p:spPr>
        <p:txBody>
          <a:bodyPr>
            <a:normAutofit/>
          </a:bodyPr>
          <a:lstStyle/>
          <a:p>
            <a:r>
              <a:rPr lang="en-US" b="1" dirty="0">
                <a:solidFill>
                  <a:srgbClr val="FFFFFF"/>
                </a:solidFill>
                <a:cs typeface="Calibri Light"/>
              </a:rPr>
              <a:t>   Conclusion</a:t>
            </a:r>
          </a:p>
        </p:txBody>
      </p:sp>
      <p:sp>
        <p:nvSpPr>
          <p:cNvPr id="10" name="Rectangle 9">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9503" y="321732"/>
            <a:ext cx="7240765" cy="6214534"/>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DDCED756-1EF6-32BF-845C-B87AD81C22BF}"/>
              </a:ext>
            </a:extLst>
          </p:cNvPr>
          <p:cNvSpPr>
            <a:spLocks noGrp="1"/>
          </p:cNvSpPr>
          <p:nvPr>
            <p:ph idx="1"/>
          </p:nvPr>
        </p:nvSpPr>
        <p:spPr>
          <a:xfrm>
            <a:off x="4948646" y="669880"/>
            <a:ext cx="6594189" cy="5520579"/>
          </a:xfrm>
        </p:spPr>
        <p:txBody>
          <a:bodyPr vert="horz" lIns="91440" tIns="45720" rIns="91440" bIns="45720" rtlCol="0" anchor="ctr">
            <a:normAutofit/>
          </a:bodyPr>
          <a:lstStyle/>
          <a:p>
            <a:r>
              <a:rPr lang="en-US" sz="2200" dirty="0">
                <a:solidFill>
                  <a:srgbClr val="FFFFFF"/>
                </a:solidFill>
                <a:ea typeface="+mn-lt"/>
                <a:cs typeface="+mn-lt"/>
              </a:rPr>
              <a:t>Now my  Project "Help2gether: Crowdfunding Platform based on Blockchain" is complete and fully functional.</a:t>
            </a:r>
            <a:endParaRPr lang="en-US" sz="2200" dirty="0">
              <a:solidFill>
                <a:srgbClr val="FFFFFF"/>
              </a:solidFill>
              <a:cs typeface="Calibri" panose="020F0502020204030204"/>
            </a:endParaRPr>
          </a:p>
          <a:p>
            <a:r>
              <a:rPr lang="en-US" sz="2200" dirty="0">
                <a:solidFill>
                  <a:srgbClr val="FFFFFF"/>
                </a:solidFill>
                <a:ea typeface="+mn-lt"/>
                <a:cs typeface="+mn-lt"/>
              </a:rPr>
              <a:t>Conventional crowdfunding methods have long suffered from lack of transparency and fraud. It is an avoidable problem, and we believe that we have implemented a solid solution that can do away with these long-standing problems.</a:t>
            </a:r>
            <a:endParaRPr lang="en-US" sz="2200" dirty="0">
              <a:solidFill>
                <a:srgbClr val="FFFFFF"/>
              </a:solidFill>
            </a:endParaRPr>
          </a:p>
          <a:p>
            <a:r>
              <a:rPr lang="en-US" sz="2200" dirty="0">
                <a:solidFill>
                  <a:srgbClr val="FFFFFF"/>
                </a:solidFill>
                <a:ea typeface="+mn-lt"/>
                <a:cs typeface="+mn-lt"/>
              </a:rPr>
              <a:t>The aim to have a transparent, anti-fraudulent, decentralized platform  has been achieved to a great extent. This project has covered the weak points of general crowdfunding platforms to provide transparency to the process of crowdfunding and build trust among people, so that they may contribute their wealth to good causes without fear of fraud.</a:t>
            </a:r>
            <a:endParaRPr lang="en-US" sz="2200" dirty="0">
              <a:solidFill>
                <a:srgbClr val="FFFFFF"/>
              </a:solidFill>
            </a:endParaRPr>
          </a:p>
          <a:p>
            <a:endParaRPr lang="en-US" sz="2200" dirty="0">
              <a:solidFill>
                <a:srgbClr val="FFFFFF"/>
              </a:solidFill>
              <a:cs typeface="Calibri"/>
            </a:endParaRPr>
          </a:p>
        </p:txBody>
      </p:sp>
    </p:spTree>
    <p:extLst>
      <p:ext uri="{BB962C8B-B14F-4D97-AF65-F5344CB8AC3E}">
        <p14:creationId xmlns:p14="http://schemas.microsoft.com/office/powerpoint/2010/main" val="399860190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A3EFF7B1-6CB7-47D1-AD37-B870CA2B21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7FA2962B-21B6-4689-A95D-A8FF6ADE47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bg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A745280D-ED36-41FE-8EB1-CE597C99CFE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117348" y="774914"/>
            <a:ext cx="304800" cy="429768"/>
            <a:chOff x="215328" y="-46937"/>
            <a:chExt cx="304800" cy="2773841"/>
          </a:xfrm>
        </p:grpSpPr>
        <p:cxnSp>
          <p:nvCxnSpPr>
            <p:cNvPr id="20" name="Straight Connector 19">
              <a:extLst>
                <a:ext uri="{FF2B5EF4-FFF2-40B4-BE49-F238E27FC236}">
                  <a16:creationId xmlns:a16="http://schemas.microsoft.com/office/drawing/2014/main" id="{3D26CEB3-5AE4-4088-AD63-396DB50F289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4AA9279A-AD34-474C-834E-6BF658144A5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B3589559-7D9A-4ECD-90BB-A5565E2DAE7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701B1A71-DCEA-4EB2-8133-98A2CD6F098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grpSp>
        <p:nvGrpSpPr>
          <p:cNvPr id="25" name="Group 24">
            <a:extLst>
              <a:ext uri="{FF2B5EF4-FFF2-40B4-BE49-F238E27FC236}">
                <a16:creationId xmlns:a16="http://schemas.microsoft.com/office/drawing/2014/main" id="{80E95A5C-1E97-41C3-9DEC-245FF6DEBF1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26" name="Oval 25">
              <a:extLst>
                <a:ext uri="{FF2B5EF4-FFF2-40B4-BE49-F238E27FC236}">
                  <a16:creationId xmlns:a16="http://schemas.microsoft.com/office/drawing/2014/main" id="{8D3C3374-C720-4FCD-B6CD-AEF1D1A61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7639E2EF-4D23-4EA3-B29E-D6362FF722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730820A4-6CEA-4BF7-8DE4-F5B2D2EB23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F320E002-8AED-4D4F-A104-0585FFFB9A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Oval 29">
              <a:extLst>
                <a:ext uri="{FF2B5EF4-FFF2-40B4-BE49-F238E27FC236}">
                  <a16:creationId xmlns:a16="http://schemas.microsoft.com/office/drawing/2014/main" id="{6A0BF3F3-3A09-42CE-9483-114BD01DD9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B233BD5C-DFC7-4EB7-B348-7C9B5B8D0A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3" name="Rectangle 32">
            <a:extLst>
              <a:ext uri="{FF2B5EF4-FFF2-40B4-BE49-F238E27FC236}">
                <a16:creationId xmlns:a16="http://schemas.microsoft.com/office/drawing/2014/main" id="{A00D2CE1-35C1-46E6-BD59-CEE668BD90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5" name="Group 34">
            <a:extLst>
              <a:ext uri="{FF2B5EF4-FFF2-40B4-BE49-F238E27FC236}">
                <a16:creationId xmlns:a16="http://schemas.microsoft.com/office/drawing/2014/main" id="{A58DCE86-9AE1-46D1-96D6-04B8B3EDF6F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36" name="Straight Connector 35">
              <a:extLst>
                <a:ext uri="{FF2B5EF4-FFF2-40B4-BE49-F238E27FC236}">
                  <a16:creationId xmlns:a16="http://schemas.microsoft.com/office/drawing/2014/main" id="{89B74739-D423-4F25-A976-0A6CD86D173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6018E700-FF08-42AA-9237-24E7A74AD38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46B3488A-8A55-403E-B9C9-75AFA0CF53E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15089B9D-BA8D-4A64-B95F-33940D9D686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41" name="Rectangle 40">
            <a:extLst>
              <a:ext uri="{FF2B5EF4-FFF2-40B4-BE49-F238E27FC236}">
                <a16:creationId xmlns:a16="http://schemas.microsoft.com/office/drawing/2014/main" id="{E18403B7-F2C7-4C07-8522-21C3191090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3" name="Group 42">
            <a:extLst>
              <a:ext uri="{FF2B5EF4-FFF2-40B4-BE49-F238E27FC236}">
                <a16:creationId xmlns:a16="http://schemas.microsoft.com/office/drawing/2014/main" id="{23B58CC6-A99E-43AF-A467-256F19287FB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44" name="Straight Connector 43">
              <a:extLst>
                <a:ext uri="{FF2B5EF4-FFF2-40B4-BE49-F238E27FC236}">
                  <a16:creationId xmlns:a16="http://schemas.microsoft.com/office/drawing/2014/main" id="{8FE97852-3A18-4317-B17E-8C45174F96F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F9D0BC6E-6D0B-4589-B1BF-372BAA38395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530B892E-E062-4B0A-B79E-E55D36EC9AE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8D1A4DF9-C28A-4C0A-B273-702F0C4880F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CAD3F006-D2C8-42B6-9AA2-E03E2EDB9B60}"/>
              </a:ext>
            </a:extLst>
          </p:cNvPr>
          <p:cNvSpPr>
            <a:spLocks noGrp="1"/>
          </p:cNvSpPr>
          <p:nvPr>
            <p:ph type="title"/>
          </p:nvPr>
        </p:nvSpPr>
        <p:spPr>
          <a:xfrm>
            <a:off x="350199" y="669781"/>
            <a:ext cx="4195140" cy="5638831"/>
          </a:xfrm>
          <a:noFill/>
        </p:spPr>
        <p:txBody>
          <a:bodyPr anchor="ctr">
            <a:normAutofit/>
          </a:bodyPr>
          <a:lstStyle/>
          <a:p>
            <a:r>
              <a:rPr lang="en-US" sz="4800" b="1" u="sng" dirty="0">
                <a:latin typeface="Arial Black"/>
                <a:cs typeface="Calibri Light"/>
              </a:rPr>
              <a:t>References</a:t>
            </a:r>
            <a:endParaRPr lang="en-US" sz="4800" u="sng" dirty="0">
              <a:latin typeface="Arial Black"/>
              <a:cs typeface="Calibri Light"/>
            </a:endParaRPr>
          </a:p>
        </p:txBody>
      </p:sp>
      <p:graphicFrame>
        <p:nvGraphicFramePr>
          <p:cNvPr id="11" name="Content Placeholder 2">
            <a:extLst>
              <a:ext uri="{FF2B5EF4-FFF2-40B4-BE49-F238E27FC236}">
                <a16:creationId xmlns:a16="http://schemas.microsoft.com/office/drawing/2014/main" id="{BD65A2EB-8622-40E5-A2AE-8E6B138A0A25}"/>
              </a:ext>
            </a:extLst>
          </p:cNvPr>
          <p:cNvGraphicFramePr>
            <a:graphicFrameLocks noGrp="1"/>
          </p:cNvGraphicFramePr>
          <p:nvPr>
            <p:ph idx="1"/>
            <p:extLst>
              <p:ext uri="{D42A27DB-BD31-4B8C-83A1-F6EECF244321}">
                <p14:modId xmlns:p14="http://schemas.microsoft.com/office/powerpoint/2010/main" val="2497859917"/>
              </p:ext>
            </p:extLst>
          </p:nvPr>
        </p:nvGraphicFramePr>
        <p:xfrm>
          <a:off x="4915947" y="866585"/>
          <a:ext cx="6253722" cy="505617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292751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73A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A picture containing shape&#10;&#10;Description automatically generated">
            <a:extLst>
              <a:ext uri="{FF2B5EF4-FFF2-40B4-BE49-F238E27FC236}">
                <a16:creationId xmlns:a16="http://schemas.microsoft.com/office/drawing/2014/main" id="{E513238A-352F-F446-E406-E32819D60F2B}"/>
              </a:ext>
            </a:extLst>
          </p:cNvPr>
          <p:cNvPicPr>
            <a:picLocks noChangeAspect="1"/>
          </p:cNvPicPr>
          <p:nvPr/>
        </p:nvPicPr>
        <p:blipFill>
          <a:blip r:embed="rId2"/>
          <a:stretch>
            <a:fillRect/>
          </a:stretch>
        </p:blipFill>
        <p:spPr>
          <a:xfrm>
            <a:off x="2385317" y="480060"/>
            <a:ext cx="7454484" cy="4137239"/>
          </a:xfrm>
          <a:prstGeom prst="rect">
            <a:avLst/>
          </a:prstGeom>
        </p:spPr>
      </p:pic>
      <p:sp>
        <p:nvSpPr>
          <p:cNvPr id="6" name="TextBox 5">
            <a:extLst>
              <a:ext uri="{FF2B5EF4-FFF2-40B4-BE49-F238E27FC236}">
                <a16:creationId xmlns:a16="http://schemas.microsoft.com/office/drawing/2014/main" id="{7A32ACDE-C3E3-7130-CE8F-346B3671E96B}"/>
              </a:ext>
            </a:extLst>
          </p:cNvPr>
          <p:cNvSpPr txBox="1"/>
          <p:nvPr/>
        </p:nvSpPr>
        <p:spPr>
          <a:xfrm>
            <a:off x="909546" y="4617299"/>
            <a:ext cx="10636630" cy="1569660"/>
          </a:xfrm>
          <a:prstGeom prst="rect">
            <a:avLst/>
          </a:prstGeom>
          <a:noFill/>
        </p:spPr>
        <p:txBody>
          <a:bodyPr wrap="square">
            <a:spAutoFit/>
          </a:bodyPr>
          <a:lstStyle/>
          <a:p>
            <a:pPr marL="0" marR="0" algn="just">
              <a:spcBef>
                <a:spcPts val="0"/>
              </a:spcBef>
              <a:spcAft>
                <a:spcPts val="0"/>
              </a:spcAft>
            </a:pPr>
            <a:r>
              <a:rPr lang="en-US" sz="2400" dirty="0">
                <a:solidFill>
                  <a:srgbClr val="000000"/>
                </a:solidFill>
                <a:effectLst/>
                <a:latin typeface="Times New Roman" panose="02020603050405020304" pitchFamily="18" charset="0"/>
                <a:ea typeface="Times New Roman" panose="02020603050405020304" pitchFamily="18" charset="0"/>
              </a:rPr>
              <a:t>Crowdfunding is one of the most popular ways to raise funds for any project, cause or for helping any individual in need. With the onset of Covid we have seen a rise in Crowdfunding activities across the globe which includes small campaigns to help people get oxygen and medical help to large funds such as PM Cares.</a:t>
            </a:r>
            <a:endParaRPr lang="en-US" sz="24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57001649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Picture 4">
            <a:extLst>
              <a:ext uri="{FF2B5EF4-FFF2-40B4-BE49-F238E27FC236}">
                <a16:creationId xmlns:a16="http://schemas.microsoft.com/office/drawing/2014/main" id="{E24BF28A-C3B3-418B-89B4-41AC6C6C688A}"/>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t="17302" r="1" b="1"/>
          <a:stretch/>
        </p:blipFill>
        <p:spPr>
          <a:xfrm>
            <a:off x="196850" y="118088"/>
            <a:ext cx="11798300" cy="6512763"/>
          </a:xfrm>
          <a:prstGeom prst="rect">
            <a:avLst/>
          </a:prstGeom>
        </p:spPr>
      </p:pic>
    </p:spTree>
    <p:extLst>
      <p:ext uri="{BB962C8B-B14F-4D97-AF65-F5344CB8AC3E}">
        <p14:creationId xmlns:p14="http://schemas.microsoft.com/office/powerpoint/2010/main" val="118039281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4572000"/>
            <a:ext cx="7058307" cy="1964266"/>
          </a:xfrm>
          <a:prstGeom prst="rect">
            <a:avLst/>
          </a:prstGeom>
          <a:solidFill>
            <a:srgbClr val="6F595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F4313BF-4251-1A16-42C3-9F77FDD04538}"/>
              </a:ext>
            </a:extLst>
          </p:cNvPr>
          <p:cNvSpPr>
            <a:spLocks noGrp="1"/>
          </p:cNvSpPr>
          <p:nvPr>
            <p:ph type="title"/>
          </p:nvPr>
        </p:nvSpPr>
        <p:spPr>
          <a:xfrm>
            <a:off x="1027463" y="4810204"/>
            <a:ext cx="5515888" cy="1495814"/>
          </a:xfrm>
        </p:spPr>
        <p:txBody>
          <a:bodyPr>
            <a:normAutofit/>
          </a:bodyPr>
          <a:lstStyle/>
          <a:p>
            <a:pPr algn="r"/>
            <a:r>
              <a:rPr lang="en-US" b="1">
                <a:solidFill>
                  <a:srgbClr val="FFFFFF"/>
                </a:solidFill>
                <a:ea typeface="+mj-lt"/>
                <a:cs typeface="+mj-lt"/>
              </a:rPr>
              <a:t>WHAT IS BLOCKCHAIN</a:t>
            </a:r>
            <a:endParaRPr lang="en-US">
              <a:solidFill>
                <a:srgbClr val="FFFFFF"/>
              </a:solidFill>
            </a:endParaRPr>
          </a:p>
        </p:txBody>
      </p:sp>
      <p:pic>
        <p:nvPicPr>
          <p:cNvPr id="4" name="Picture 4" descr="A picture containing company name&#10;&#10;Description automatically generated">
            <a:extLst>
              <a:ext uri="{FF2B5EF4-FFF2-40B4-BE49-F238E27FC236}">
                <a16:creationId xmlns:a16="http://schemas.microsoft.com/office/drawing/2014/main" id="{C772EE09-72C0-854E-D0BC-5969E479A130}"/>
              </a:ext>
            </a:extLst>
          </p:cNvPr>
          <p:cNvPicPr>
            <a:picLocks noChangeAspect="1"/>
          </p:cNvPicPr>
          <p:nvPr/>
        </p:nvPicPr>
        <p:blipFill rotWithShape="1">
          <a:blip r:embed="rId2"/>
          <a:srcRect t="99" r="1" b="1"/>
          <a:stretch/>
        </p:blipFill>
        <p:spPr>
          <a:xfrm>
            <a:off x="327547" y="321733"/>
            <a:ext cx="7058306" cy="4107392"/>
          </a:xfrm>
          <a:prstGeom prst="rect">
            <a:avLst/>
          </a:prstGeom>
        </p:spPr>
      </p:pic>
      <p:sp>
        <p:nvSpPr>
          <p:cNvPr id="11" name="Rectangle 10">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321732"/>
            <a:ext cx="4335613" cy="6214534"/>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98E02193-84CA-A9D7-F74C-873AF9C214C4}"/>
              </a:ext>
            </a:extLst>
          </p:cNvPr>
          <p:cNvSpPr>
            <a:spLocks noGrp="1"/>
          </p:cNvSpPr>
          <p:nvPr>
            <p:ph idx="1"/>
          </p:nvPr>
        </p:nvSpPr>
        <p:spPr>
          <a:xfrm>
            <a:off x="7986187" y="1133385"/>
            <a:ext cx="3424739" cy="4852362"/>
          </a:xfrm>
        </p:spPr>
        <p:txBody>
          <a:bodyPr vert="horz" lIns="91440" tIns="45720" rIns="91440" bIns="45720" rtlCol="0" anchor="ctr">
            <a:normAutofit/>
          </a:bodyPr>
          <a:lstStyle/>
          <a:p>
            <a:r>
              <a:rPr lang="en-US" dirty="0">
                <a:solidFill>
                  <a:srgbClr val="FFFFFF"/>
                </a:solidFill>
                <a:ea typeface="+mn-lt"/>
                <a:cs typeface="+mn-lt"/>
              </a:rPr>
              <a:t>The blockchain technology was described in </a:t>
            </a:r>
            <a:r>
              <a:rPr lang="en-US" b="1" dirty="0">
                <a:solidFill>
                  <a:srgbClr val="FFFFFF"/>
                </a:solidFill>
                <a:ea typeface="+mn-lt"/>
                <a:cs typeface="+mn-lt"/>
              </a:rPr>
              <a:t>1991</a:t>
            </a:r>
            <a:r>
              <a:rPr lang="en-US" dirty="0">
                <a:solidFill>
                  <a:srgbClr val="FFFFFF"/>
                </a:solidFill>
                <a:ea typeface="+mn-lt"/>
                <a:cs typeface="+mn-lt"/>
              </a:rPr>
              <a:t> by the research scientist </a:t>
            </a:r>
            <a:r>
              <a:rPr lang="en-US" b="1" dirty="0">
                <a:solidFill>
                  <a:srgbClr val="FFFFFF"/>
                </a:solidFill>
                <a:ea typeface="+mn-lt"/>
                <a:cs typeface="+mn-lt"/>
              </a:rPr>
              <a:t>Stuart Haber</a:t>
            </a:r>
            <a:r>
              <a:rPr lang="en-US" dirty="0">
                <a:solidFill>
                  <a:srgbClr val="FFFFFF"/>
                </a:solidFill>
                <a:ea typeface="+mn-lt"/>
                <a:cs typeface="+mn-lt"/>
              </a:rPr>
              <a:t> and </a:t>
            </a:r>
            <a:r>
              <a:rPr lang="en-US" b="1" dirty="0">
                <a:solidFill>
                  <a:srgbClr val="FFFFFF"/>
                </a:solidFill>
                <a:ea typeface="+mn-lt"/>
                <a:cs typeface="+mn-lt"/>
              </a:rPr>
              <a:t>W. Scott </a:t>
            </a:r>
            <a:r>
              <a:rPr lang="en-US" b="1" dirty="0" err="1">
                <a:solidFill>
                  <a:srgbClr val="FFFFFF"/>
                </a:solidFill>
                <a:ea typeface="+mn-lt"/>
                <a:cs typeface="+mn-lt"/>
              </a:rPr>
              <a:t>Stornetta</a:t>
            </a:r>
            <a:r>
              <a:rPr lang="en-US" dirty="0">
                <a:solidFill>
                  <a:srgbClr val="FFFFFF"/>
                </a:solidFill>
                <a:ea typeface="+mn-lt"/>
                <a:cs typeface="+mn-lt"/>
              </a:rPr>
              <a:t>. </a:t>
            </a:r>
            <a:endParaRPr lang="en-US" dirty="0">
              <a:solidFill>
                <a:srgbClr val="FFFFFF"/>
              </a:solidFill>
              <a:cs typeface="Calibri" panose="020F0502020204030204"/>
            </a:endParaRPr>
          </a:p>
          <a:p>
            <a:r>
              <a:rPr lang="en-US" dirty="0">
                <a:solidFill>
                  <a:srgbClr val="FFFFFF"/>
                </a:solidFill>
                <a:ea typeface="+mn-lt"/>
                <a:cs typeface="+mn-lt"/>
              </a:rPr>
              <a:t>Blockchain is a </a:t>
            </a:r>
            <a:r>
              <a:rPr lang="en-US" b="1" dirty="0">
                <a:solidFill>
                  <a:srgbClr val="FFFFFF"/>
                </a:solidFill>
                <a:ea typeface="+mn-lt"/>
                <a:cs typeface="+mn-lt"/>
              </a:rPr>
              <a:t>distributed immutable ledger</a:t>
            </a:r>
            <a:r>
              <a:rPr lang="en-US" dirty="0">
                <a:solidFill>
                  <a:srgbClr val="FFFFFF"/>
                </a:solidFill>
                <a:ea typeface="+mn-lt"/>
                <a:cs typeface="+mn-lt"/>
              </a:rPr>
              <a:t> which is </a:t>
            </a:r>
            <a:r>
              <a:rPr lang="en-US" b="1" dirty="0">
                <a:solidFill>
                  <a:srgbClr val="FFFFFF"/>
                </a:solidFill>
                <a:ea typeface="+mn-lt"/>
                <a:cs typeface="+mn-lt"/>
              </a:rPr>
              <a:t>completely transparent</a:t>
            </a:r>
            <a:endParaRPr lang="en-US" dirty="0">
              <a:solidFill>
                <a:srgbClr val="FFFFFF"/>
              </a:solidFill>
              <a:cs typeface="Calibri"/>
            </a:endParaRPr>
          </a:p>
          <a:p>
            <a:pPr marL="0" indent="0">
              <a:buNone/>
            </a:pPr>
            <a:endParaRPr lang="en-US" dirty="0">
              <a:solidFill>
                <a:srgbClr val="FFFFFF"/>
              </a:solidFill>
              <a:cs typeface="Calibri"/>
            </a:endParaRPr>
          </a:p>
        </p:txBody>
      </p:sp>
    </p:spTree>
    <p:extLst>
      <p:ext uri="{BB962C8B-B14F-4D97-AF65-F5344CB8AC3E}">
        <p14:creationId xmlns:p14="http://schemas.microsoft.com/office/powerpoint/2010/main" val="269906085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4572000"/>
            <a:ext cx="7058307" cy="1964266"/>
          </a:xfrm>
          <a:prstGeom prst="rect">
            <a:avLst/>
          </a:prstGeom>
          <a:solidFill>
            <a:srgbClr val="6F595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F4313BF-4251-1A16-42C3-9F77FDD04538}"/>
              </a:ext>
            </a:extLst>
          </p:cNvPr>
          <p:cNvSpPr>
            <a:spLocks noGrp="1"/>
          </p:cNvSpPr>
          <p:nvPr>
            <p:ph type="title"/>
          </p:nvPr>
        </p:nvSpPr>
        <p:spPr>
          <a:xfrm>
            <a:off x="1027463" y="4810204"/>
            <a:ext cx="5515888" cy="1495814"/>
          </a:xfrm>
        </p:spPr>
        <p:txBody>
          <a:bodyPr>
            <a:normAutofit/>
          </a:bodyPr>
          <a:lstStyle/>
          <a:p>
            <a:pPr algn="r"/>
            <a:r>
              <a:rPr lang="en-US" b="1">
                <a:solidFill>
                  <a:srgbClr val="FFFFFF"/>
                </a:solidFill>
                <a:ea typeface="+mj-lt"/>
                <a:cs typeface="+mj-lt"/>
              </a:rPr>
              <a:t>WHAT IS BLOCKCHAIN</a:t>
            </a:r>
            <a:endParaRPr lang="en-US">
              <a:solidFill>
                <a:srgbClr val="FFFFFF"/>
              </a:solidFill>
            </a:endParaRPr>
          </a:p>
        </p:txBody>
      </p:sp>
      <p:sp>
        <p:nvSpPr>
          <p:cNvPr id="11" name="Rectangle 10">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321732"/>
            <a:ext cx="4335613" cy="6214534"/>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98E02193-84CA-A9D7-F74C-873AF9C214C4}"/>
              </a:ext>
            </a:extLst>
          </p:cNvPr>
          <p:cNvSpPr>
            <a:spLocks noGrp="1"/>
          </p:cNvSpPr>
          <p:nvPr>
            <p:ph idx="1"/>
          </p:nvPr>
        </p:nvSpPr>
        <p:spPr>
          <a:xfrm>
            <a:off x="7986187" y="1133385"/>
            <a:ext cx="3424739" cy="4852362"/>
          </a:xfrm>
        </p:spPr>
        <p:txBody>
          <a:bodyPr vert="horz" lIns="91440" tIns="45720" rIns="91440" bIns="45720" rtlCol="0" anchor="ctr">
            <a:normAutofit/>
          </a:bodyPr>
          <a:lstStyle/>
          <a:p>
            <a:r>
              <a:rPr lang="en-US" dirty="0">
                <a:solidFill>
                  <a:srgbClr val="FFFFFF"/>
                </a:solidFill>
                <a:ea typeface="+mn-lt"/>
                <a:cs typeface="+mn-lt"/>
              </a:rPr>
              <a:t>The blockchain technology was described in </a:t>
            </a:r>
            <a:r>
              <a:rPr lang="en-US" b="1" dirty="0">
                <a:solidFill>
                  <a:srgbClr val="FFFFFF"/>
                </a:solidFill>
                <a:ea typeface="+mn-lt"/>
                <a:cs typeface="+mn-lt"/>
              </a:rPr>
              <a:t>1991</a:t>
            </a:r>
            <a:r>
              <a:rPr lang="en-US" dirty="0">
                <a:solidFill>
                  <a:srgbClr val="FFFFFF"/>
                </a:solidFill>
                <a:ea typeface="+mn-lt"/>
                <a:cs typeface="+mn-lt"/>
              </a:rPr>
              <a:t> by the research scientist </a:t>
            </a:r>
            <a:r>
              <a:rPr lang="en-US" b="1" dirty="0">
                <a:solidFill>
                  <a:srgbClr val="FFFFFF"/>
                </a:solidFill>
                <a:ea typeface="+mn-lt"/>
                <a:cs typeface="+mn-lt"/>
              </a:rPr>
              <a:t>Stuart Haber</a:t>
            </a:r>
            <a:r>
              <a:rPr lang="en-US" dirty="0">
                <a:solidFill>
                  <a:srgbClr val="FFFFFF"/>
                </a:solidFill>
                <a:ea typeface="+mn-lt"/>
                <a:cs typeface="+mn-lt"/>
              </a:rPr>
              <a:t> and </a:t>
            </a:r>
            <a:r>
              <a:rPr lang="en-US" b="1" dirty="0">
                <a:solidFill>
                  <a:srgbClr val="FFFFFF"/>
                </a:solidFill>
                <a:ea typeface="+mn-lt"/>
                <a:cs typeface="+mn-lt"/>
              </a:rPr>
              <a:t>W. Scott </a:t>
            </a:r>
            <a:r>
              <a:rPr lang="en-US" b="1" dirty="0" err="1">
                <a:solidFill>
                  <a:srgbClr val="FFFFFF"/>
                </a:solidFill>
                <a:ea typeface="+mn-lt"/>
                <a:cs typeface="+mn-lt"/>
              </a:rPr>
              <a:t>Stornetta</a:t>
            </a:r>
            <a:r>
              <a:rPr lang="en-US" dirty="0">
                <a:solidFill>
                  <a:srgbClr val="FFFFFF"/>
                </a:solidFill>
                <a:ea typeface="+mn-lt"/>
                <a:cs typeface="+mn-lt"/>
              </a:rPr>
              <a:t>. </a:t>
            </a:r>
            <a:endParaRPr lang="en-US" dirty="0">
              <a:solidFill>
                <a:srgbClr val="FFFFFF"/>
              </a:solidFill>
              <a:cs typeface="Calibri" panose="020F0502020204030204"/>
            </a:endParaRPr>
          </a:p>
          <a:p>
            <a:r>
              <a:rPr lang="en-US" dirty="0">
                <a:solidFill>
                  <a:srgbClr val="FFFFFF"/>
                </a:solidFill>
                <a:ea typeface="+mn-lt"/>
                <a:cs typeface="+mn-lt"/>
              </a:rPr>
              <a:t>Blockchain is a </a:t>
            </a:r>
            <a:r>
              <a:rPr lang="en-US" b="1" dirty="0">
                <a:solidFill>
                  <a:srgbClr val="FFFFFF"/>
                </a:solidFill>
                <a:ea typeface="+mn-lt"/>
                <a:cs typeface="+mn-lt"/>
              </a:rPr>
              <a:t>distributed immutable ledger</a:t>
            </a:r>
            <a:r>
              <a:rPr lang="en-US" dirty="0">
                <a:solidFill>
                  <a:srgbClr val="FFFFFF"/>
                </a:solidFill>
                <a:ea typeface="+mn-lt"/>
                <a:cs typeface="+mn-lt"/>
              </a:rPr>
              <a:t> which is </a:t>
            </a:r>
            <a:r>
              <a:rPr lang="en-US" b="1" dirty="0">
                <a:solidFill>
                  <a:srgbClr val="FFFFFF"/>
                </a:solidFill>
                <a:ea typeface="+mn-lt"/>
                <a:cs typeface="+mn-lt"/>
              </a:rPr>
              <a:t>completely transparent</a:t>
            </a:r>
            <a:endParaRPr lang="en-US" dirty="0">
              <a:solidFill>
                <a:srgbClr val="FFFFFF"/>
              </a:solidFill>
              <a:cs typeface="Calibri"/>
            </a:endParaRPr>
          </a:p>
          <a:p>
            <a:pPr marL="0" indent="0">
              <a:buNone/>
            </a:pPr>
            <a:endParaRPr lang="en-US" dirty="0">
              <a:solidFill>
                <a:srgbClr val="FFFFFF"/>
              </a:solidFill>
              <a:cs typeface="Calibri"/>
            </a:endParaRPr>
          </a:p>
        </p:txBody>
      </p:sp>
      <p:sp>
        <p:nvSpPr>
          <p:cNvPr id="8" name="TextBox 7">
            <a:extLst>
              <a:ext uri="{FF2B5EF4-FFF2-40B4-BE49-F238E27FC236}">
                <a16:creationId xmlns:a16="http://schemas.microsoft.com/office/drawing/2014/main" id="{D5851616-2CFE-244E-96A6-BF6021290370}"/>
              </a:ext>
            </a:extLst>
          </p:cNvPr>
          <p:cNvSpPr txBox="1"/>
          <p:nvPr/>
        </p:nvSpPr>
        <p:spPr>
          <a:xfrm>
            <a:off x="607634" y="536118"/>
            <a:ext cx="6498130" cy="4154984"/>
          </a:xfrm>
          <a:prstGeom prst="rect">
            <a:avLst/>
          </a:prstGeom>
          <a:noFill/>
        </p:spPr>
        <p:txBody>
          <a:bodyPr wrap="square">
            <a:spAutoFit/>
          </a:bodyPr>
          <a:lstStyle/>
          <a:p>
            <a:pPr marL="0" marR="0">
              <a:spcBef>
                <a:spcPts val="0"/>
              </a:spcBef>
              <a:spcAft>
                <a:spcPts val="0"/>
              </a:spcAft>
            </a:pPr>
            <a:r>
              <a:rPr lang="en-US" sz="2400" dirty="0">
                <a:solidFill>
                  <a:srgbClr val="000000"/>
                </a:solidFill>
                <a:effectLst/>
                <a:latin typeface="Times New Roman" panose="02020603050405020304" pitchFamily="18" charset="0"/>
                <a:ea typeface="Times New Roman" panose="02020603050405020304" pitchFamily="18" charset="0"/>
              </a:rPr>
              <a:t>In the simplest terms, Blockchain can be described as a data structure that holds transactional records and while ensuring </a:t>
            </a:r>
            <a:r>
              <a:rPr lang="en-US" sz="2400" b="1" dirty="0">
                <a:solidFill>
                  <a:srgbClr val="000000"/>
                </a:solidFill>
                <a:effectLst/>
                <a:latin typeface="Times New Roman" panose="02020603050405020304" pitchFamily="18" charset="0"/>
                <a:ea typeface="Times New Roman" panose="02020603050405020304" pitchFamily="18" charset="0"/>
              </a:rPr>
              <a:t>security, transparency, and decentralization</a:t>
            </a:r>
            <a:r>
              <a:rPr lang="en-US" sz="2400" dirty="0">
                <a:solidFill>
                  <a:srgbClr val="000000"/>
                </a:solidFill>
                <a:effectLst/>
                <a:latin typeface="Times New Roman" panose="02020603050405020304" pitchFamily="18" charset="0"/>
                <a:ea typeface="Times New Roman" panose="02020603050405020304" pitchFamily="18" charset="0"/>
              </a:rPr>
              <a:t>. You can also think of it as a chain or records stored in the forms of blocks which are controlled by no single authority. A blockchain is a distributed ledger that is completely open to any and everyone on the network. Once an information is stored on a blockchain, it is extremely difficult to change or alter it.</a:t>
            </a:r>
            <a:endParaRPr lang="en-US" sz="2400" dirty="0">
              <a:effectLst/>
              <a:latin typeface="Times New Roman" panose="02020603050405020304" pitchFamily="18" charset="0"/>
              <a:ea typeface="Times New Roman" panose="02020603050405020304" pitchFamily="18" charset="0"/>
            </a:endParaRPr>
          </a:p>
          <a:p>
            <a:pPr marL="0" marR="0">
              <a:spcBef>
                <a:spcPts val="0"/>
              </a:spcBef>
              <a:spcAft>
                <a:spcPts val="0"/>
              </a:spcAft>
            </a:pPr>
            <a:r>
              <a:rPr lang="en-US" sz="2400" dirty="0">
                <a:solidFill>
                  <a:srgbClr val="000000"/>
                </a:solidFill>
                <a:effectLst/>
                <a:latin typeface="Times New Roman" panose="02020603050405020304" pitchFamily="18" charset="0"/>
                <a:ea typeface="Times New Roman" panose="02020603050405020304" pitchFamily="18" charset="0"/>
              </a:rPr>
              <a:t> </a:t>
            </a:r>
            <a:endParaRPr lang="en-US" sz="24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15737444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46CE4A-4EF2-9F55-71B8-8850EA1081C4}"/>
              </a:ext>
            </a:extLst>
          </p:cNvPr>
          <p:cNvSpPr>
            <a:spLocks noGrp="1"/>
          </p:cNvSpPr>
          <p:nvPr>
            <p:ph type="title"/>
          </p:nvPr>
        </p:nvSpPr>
        <p:spPr/>
        <p:txBody>
          <a:bodyPr/>
          <a:lstStyle/>
          <a:p>
            <a:r>
              <a:rPr lang="en-US" dirty="0">
                <a:cs typeface="Calibri Light"/>
              </a:rPr>
              <a:t>Objective:-</a:t>
            </a:r>
          </a:p>
        </p:txBody>
      </p:sp>
      <p:sp>
        <p:nvSpPr>
          <p:cNvPr id="3" name="Content Placeholder 2">
            <a:extLst>
              <a:ext uri="{FF2B5EF4-FFF2-40B4-BE49-F238E27FC236}">
                <a16:creationId xmlns:a16="http://schemas.microsoft.com/office/drawing/2014/main" id="{E7A051AB-9F93-0626-3D16-F35B8DB55899}"/>
              </a:ext>
            </a:extLst>
          </p:cNvPr>
          <p:cNvSpPr>
            <a:spLocks noGrp="1"/>
          </p:cNvSpPr>
          <p:nvPr>
            <p:ph idx="1"/>
          </p:nvPr>
        </p:nvSpPr>
        <p:spPr>
          <a:xfrm>
            <a:off x="823823" y="1423059"/>
            <a:ext cx="10371827" cy="1648395"/>
          </a:xfrm>
        </p:spPr>
        <p:txBody>
          <a:bodyPr vert="horz" lIns="91440" tIns="45720" rIns="91440" bIns="45720" rtlCol="0" anchor="t">
            <a:normAutofit/>
          </a:bodyPr>
          <a:lstStyle/>
          <a:p>
            <a:pPr marL="0" indent="0">
              <a:buNone/>
            </a:pPr>
            <a:r>
              <a:rPr lang="en-US" dirty="0">
                <a:ea typeface="+mn-lt"/>
                <a:cs typeface="+mn-lt"/>
              </a:rPr>
              <a:t>Crowdfunding over the years has helped people but has also seen heavy frauds in the name of Crowdfunding. With </a:t>
            </a:r>
            <a:r>
              <a:rPr lang="en-US" b="1" dirty="0">
                <a:solidFill>
                  <a:srgbClr val="FF0000"/>
                </a:solidFill>
                <a:ea typeface="+mn-lt"/>
                <a:cs typeface="+mn-lt"/>
              </a:rPr>
              <a:t>Help2gether</a:t>
            </a:r>
            <a:r>
              <a:rPr lang="en-US" dirty="0">
                <a:ea typeface="+mn-lt"/>
                <a:cs typeface="+mn-lt"/>
              </a:rPr>
              <a:t> we want to bring transparency to the process of crowdfunding and build trust among people to contribute to all the causes.</a:t>
            </a:r>
          </a:p>
          <a:p>
            <a:pPr marL="0" indent="0">
              <a:buNone/>
            </a:pPr>
            <a:endParaRPr lang="en-US" dirty="0">
              <a:ea typeface="+mn-lt"/>
              <a:cs typeface="+mn-lt"/>
            </a:endParaRPr>
          </a:p>
          <a:p>
            <a:pPr marL="0" indent="0">
              <a:buNone/>
            </a:pPr>
            <a:endParaRPr lang="en-US" dirty="0">
              <a:cs typeface="Calibri"/>
            </a:endParaRPr>
          </a:p>
          <a:p>
            <a:endParaRPr lang="en-US" dirty="0">
              <a:cs typeface="Calibri"/>
            </a:endParaRPr>
          </a:p>
        </p:txBody>
      </p:sp>
      <p:sp>
        <p:nvSpPr>
          <p:cNvPr id="4" name="TextBox 3">
            <a:extLst>
              <a:ext uri="{FF2B5EF4-FFF2-40B4-BE49-F238E27FC236}">
                <a16:creationId xmlns:a16="http://schemas.microsoft.com/office/drawing/2014/main" id="{E1B726F9-D86A-5E92-7FE3-B3C79F376C42}"/>
              </a:ext>
            </a:extLst>
          </p:cNvPr>
          <p:cNvSpPr txBox="1"/>
          <p:nvPr/>
        </p:nvSpPr>
        <p:spPr>
          <a:xfrm>
            <a:off x="665673" y="2009625"/>
            <a:ext cx="5748067" cy="212365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4400" dirty="0">
              <a:latin typeface="Calibri Light"/>
              <a:cs typeface="Calibri Light"/>
            </a:endParaRPr>
          </a:p>
          <a:p>
            <a:endParaRPr lang="en-US" sz="4400" dirty="0">
              <a:latin typeface="Calibri Light"/>
              <a:cs typeface="Calibri Light"/>
            </a:endParaRPr>
          </a:p>
          <a:p>
            <a:r>
              <a:rPr lang="en-US" sz="4400" dirty="0">
                <a:latin typeface="Calibri Light"/>
                <a:cs typeface="Calibri Light"/>
              </a:rPr>
              <a:t>Scope of This project:-</a:t>
            </a:r>
          </a:p>
        </p:txBody>
      </p:sp>
      <p:sp>
        <p:nvSpPr>
          <p:cNvPr id="5" name="TextBox 4">
            <a:extLst>
              <a:ext uri="{FF2B5EF4-FFF2-40B4-BE49-F238E27FC236}">
                <a16:creationId xmlns:a16="http://schemas.microsoft.com/office/drawing/2014/main" id="{09A0E1F0-2CCC-9D87-817C-B45040022AD3}"/>
              </a:ext>
            </a:extLst>
          </p:cNvPr>
          <p:cNvSpPr txBox="1"/>
          <p:nvPr/>
        </p:nvSpPr>
        <p:spPr>
          <a:xfrm>
            <a:off x="756249" y="3851230"/>
            <a:ext cx="10679501" cy="138499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2800" dirty="0">
              <a:latin typeface="Calibri"/>
              <a:ea typeface="Questrial"/>
              <a:cs typeface="Questrial"/>
            </a:endParaRPr>
          </a:p>
          <a:p>
            <a:r>
              <a:rPr lang="en-US" sz="2800" dirty="0">
                <a:latin typeface="Calibri"/>
                <a:ea typeface="Questrial"/>
                <a:cs typeface="Questrial"/>
              </a:rPr>
              <a:t>With </a:t>
            </a:r>
            <a:r>
              <a:rPr lang="en-US" sz="2800" b="1" dirty="0">
                <a:solidFill>
                  <a:srgbClr val="FF0000"/>
                </a:solidFill>
                <a:latin typeface="Calibri"/>
                <a:ea typeface="Questrial"/>
                <a:cs typeface="Calibri"/>
              </a:rPr>
              <a:t>Help2gether </a:t>
            </a:r>
            <a:r>
              <a:rPr lang="en-US" sz="2800" b="1" dirty="0">
                <a:latin typeface="Calibri"/>
                <a:ea typeface="Questrial"/>
                <a:cs typeface="Calibri"/>
              </a:rPr>
              <a:t> </a:t>
            </a:r>
            <a:r>
              <a:rPr lang="en-US" sz="2800" dirty="0">
                <a:latin typeface="Calibri"/>
                <a:ea typeface="Questrial"/>
                <a:cs typeface="Calibri"/>
              </a:rPr>
              <a:t>I</a:t>
            </a:r>
            <a:r>
              <a:rPr lang="en-US" sz="2800" dirty="0">
                <a:solidFill>
                  <a:srgbClr val="FF0000"/>
                </a:solidFill>
                <a:latin typeface="Calibri"/>
                <a:ea typeface="Questrial"/>
                <a:cs typeface="Calibri"/>
              </a:rPr>
              <a:t> </a:t>
            </a:r>
            <a:r>
              <a:rPr lang="en-US" sz="2800" dirty="0">
                <a:latin typeface="Calibri"/>
                <a:ea typeface="Questrial"/>
                <a:cs typeface="Questrial"/>
              </a:rPr>
              <a:t>aim to make the crowdfunding process transparent, anti-fraud and secure.</a:t>
            </a:r>
            <a:endParaRPr lang="en-US" dirty="0"/>
          </a:p>
        </p:txBody>
      </p:sp>
    </p:spTree>
    <p:extLst>
      <p:ext uri="{BB962C8B-B14F-4D97-AF65-F5344CB8AC3E}">
        <p14:creationId xmlns:p14="http://schemas.microsoft.com/office/powerpoint/2010/main" val="376207149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4C01666-F6C7-6F1E-5CB2-2A5BC05D32F7}"/>
              </a:ext>
            </a:extLst>
          </p:cNvPr>
          <p:cNvSpPr>
            <a:spLocks noGrp="1"/>
          </p:cNvSpPr>
          <p:nvPr>
            <p:ph idx="1"/>
          </p:nvPr>
        </p:nvSpPr>
        <p:spPr>
          <a:xfrm>
            <a:off x="1341408" y="272868"/>
            <a:ext cx="9164129" cy="857641"/>
          </a:xfrm>
        </p:spPr>
        <p:txBody>
          <a:bodyPr vert="horz" lIns="91440" tIns="45720" rIns="91440" bIns="45720" rtlCol="0" anchor="t">
            <a:noAutofit/>
          </a:bodyPr>
          <a:lstStyle/>
          <a:p>
            <a:pPr marL="0" indent="0">
              <a:buNone/>
            </a:pPr>
            <a:r>
              <a:rPr lang="en-US" sz="4400" b="1">
                <a:cs typeface="Calibri"/>
              </a:rPr>
              <a:t> Traditional model of </a:t>
            </a:r>
            <a:r>
              <a:rPr lang="en-US" sz="4400" b="1">
                <a:ea typeface="+mn-lt"/>
                <a:cs typeface="+mn-lt"/>
              </a:rPr>
              <a:t>Crowd Funding</a:t>
            </a:r>
            <a:endParaRPr lang="en-US" sz="4400" b="1">
              <a:cs typeface="Calibri"/>
            </a:endParaRPr>
          </a:p>
        </p:txBody>
      </p:sp>
      <p:sp>
        <p:nvSpPr>
          <p:cNvPr id="5" name="Content Placeholder 2">
            <a:extLst>
              <a:ext uri="{FF2B5EF4-FFF2-40B4-BE49-F238E27FC236}">
                <a16:creationId xmlns:a16="http://schemas.microsoft.com/office/drawing/2014/main" id="{BDC0DDE0-9859-ACF1-774C-2ECEB0BE0E09}"/>
              </a:ext>
            </a:extLst>
          </p:cNvPr>
          <p:cNvSpPr txBox="1">
            <a:spLocks/>
          </p:cNvSpPr>
          <p:nvPr/>
        </p:nvSpPr>
        <p:spPr>
          <a:xfrm>
            <a:off x="372374" y="1891760"/>
            <a:ext cx="11579524" cy="1432734"/>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a:p>
        </p:txBody>
      </p:sp>
      <p:pic>
        <p:nvPicPr>
          <p:cNvPr id="6" name="Picture 6">
            <a:extLst>
              <a:ext uri="{FF2B5EF4-FFF2-40B4-BE49-F238E27FC236}">
                <a16:creationId xmlns:a16="http://schemas.microsoft.com/office/drawing/2014/main" id="{7D327395-90DC-8282-482E-19FDB3750DEF}"/>
              </a:ext>
            </a:extLst>
          </p:cNvPr>
          <p:cNvPicPr>
            <a:picLocks noChangeAspect="1"/>
          </p:cNvPicPr>
          <p:nvPr/>
        </p:nvPicPr>
        <p:blipFill>
          <a:blip r:embed="rId2"/>
          <a:stretch>
            <a:fillRect/>
          </a:stretch>
        </p:blipFill>
        <p:spPr>
          <a:xfrm>
            <a:off x="8663797" y="1044063"/>
            <a:ext cx="3001992" cy="2699534"/>
          </a:xfrm>
          <a:prstGeom prst="rect">
            <a:avLst/>
          </a:prstGeom>
        </p:spPr>
      </p:pic>
      <p:pic>
        <p:nvPicPr>
          <p:cNvPr id="4" name="Picture 6">
            <a:extLst>
              <a:ext uri="{FF2B5EF4-FFF2-40B4-BE49-F238E27FC236}">
                <a16:creationId xmlns:a16="http://schemas.microsoft.com/office/drawing/2014/main" id="{0AC69BFC-F515-EE24-079E-4E091C514E68}"/>
              </a:ext>
            </a:extLst>
          </p:cNvPr>
          <p:cNvPicPr>
            <a:picLocks noChangeAspect="1"/>
          </p:cNvPicPr>
          <p:nvPr/>
        </p:nvPicPr>
        <p:blipFill>
          <a:blip r:embed="rId3"/>
          <a:stretch>
            <a:fillRect/>
          </a:stretch>
        </p:blipFill>
        <p:spPr>
          <a:xfrm>
            <a:off x="596211" y="1049099"/>
            <a:ext cx="2272521" cy="2272521"/>
          </a:xfrm>
          <a:prstGeom prst="rect">
            <a:avLst/>
          </a:prstGeom>
        </p:spPr>
      </p:pic>
      <p:pic>
        <p:nvPicPr>
          <p:cNvPr id="7" name="Picture 7" descr="A picture containing LEGO, toy&#10;&#10;Description automatically generated">
            <a:extLst>
              <a:ext uri="{FF2B5EF4-FFF2-40B4-BE49-F238E27FC236}">
                <a16:creationId xmlns:a16="http://schemas.microsoft.com/office/drawing/2014/main" id="{60571D1A-DD13-C678-CD78-BE0C08F3FC91}"/>
              </a:ext>
            </a:extLst>
          </p:cNvPr>
          <p:cNvPicPr>
            <a:picLocks noChangeAspect="1"/>
          </p:cNvPicPr>
          <p:nvPr/>
        </p:nvPicPr>
        <p:blipFill>
          <a:blip r:embed="rId4"/>
          <a:stretch>
            <a:fillRect/>
          </a:stretch>
        </p:blipFill>
        <p:spPr>
          <a:xfrm>
            <a:off x="4546210" y="1283000"/>
            <a:ext cx="2466975" cy="1847850"/>
          </a:xfrm>
          <a:prstGeom prst="rect">
            <a:avLst/>
          </a:prstGeom>
        </p:spPr>
      </p:pic>
      <p:sp>
        <p:nvSpPr>
          <p:cNvPr id="8" name="Arrow: Right 7">
            <a:extLst>
              <a:ext uri="{FF2B5EF4-FFF2-40B4-BE49-F238E27FC236}">
                <a16:creationId xmlns:a16="http://schemas.microsoft.com/office/drawing/2014/main" id="{F8C4149A-1A77-CBAB-166C-D20701C68921}"/>
              </a:ext>
            </a:extLst>
          </p:cNvPr>
          <p:cNvSpPr/>
          <p:nvPr/>
        </p:nvSpPr>
        <p:spPr>
          <a:xfrm>
            <a:off x="3234532" y="1964608"/>
            <a:ext cx="977660" cy="48883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Right 8">
            <a:extLst>
              <a:ext uri="{FF2B5EF4-FFF2-40B4-BE49-F238E27FC236}">
                <a16:creationId xmlns:a16="http://schemas.microsoft.com/office/drawing/2014/main" id="{25CC664D-DD0C-C7A9-FDBC-9732A34989C7}"/>
              </a:ext>
            </a:extLst>
          </p:cNvPr>
          <p:cNvSpPr/>
          <p:nvPr/>
        </p:nvSpPr>
        <p:spPr>
          <a:xfrm>
            <a:off x="7518086" y="1992465"/>
            <a:ext cx="977660" cy="46007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A5EEC9A3-A8E8-8EC0-E343-93B22B4A2883}"/>
              </a:ext>
            </a:extLst>
          </p:cNvPr>
          <p:cNvSpPr txBox="1"/>
          <p:nvPr/>
        </p:nvSpPr>
        <p:spPr>
          <a:xfrm>
            <a:off x="9167004" y="3904890"/>
            <a:ext cx="2714445"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571500" indent="-571500">
              <a:buFont typeface="Wingdings"/>
              <a:buChar char="q"/>
            </a:pPr>
            <a:r>
              <a:rPr lang="en-US" sz="3600" b="1">
                <a:cs typeface="Calibri"/>
              </a:rPr>
              <a:t>Charity</a:t>
            </a:r>
          </a:p>
          <a:p>
            <a:pPr marL="571500" indent="-571500">
              <a:buFont typeface="Wingdings"/>
              <a:buChar char="q"/>
            </a:pPr>
            <a:r>
              <a:rPr lang="en-US" sz="3600" b="1">
                <a:cs typeface="Calibri"/>
              </a:rPr>
              <a:t>Project</a:t>
            </a:r>
          </a:p>
          <a:p>
            <a:pPr marL="571500" indent="-571500">
              <a:buFont typeface="Wingdings"/>
              <a:buChar char="q"/>
            </a:pPr>
            <a:r>
              <a:rPr lang="en-US" sz="3600" b="1">
                <a:cs typeface="Calibri"/>
              </a:rPr>
              <a:t>Business</a:t>
            </a:r>
          </a:p>
        </p:txBody>
      </p:sp>
    </p:spTree>
    <p:extLst>
      <p:ext uri="{BB962C8B-B14F-4D97-AF65-F5344CB8AC3E}">
        <p14:creationId xmlns:p14="http://schemas.microsoft.com/office/powerpoint/2010/main" val="202152406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fill">
            <a:extLst>
              <a:ext uri="{FF2B5EF4-FFF2-40B4-BE49-F238E27FC236}">
                <a16:creationId xmlns:a16="http://schemas.microsoft.com/office/drawing/2014/main" id="{CB49665F-0298-4449-8D2D-209989CB9E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Color 2">
            <a:extLst>
              <a:ext uri="{FF2B5EF4-FFF2-40B4-BE49-F238E27FC236}">
                <a16:creationId xmlns:a16="http://schemas.microsoft.com/office/drawing/2014/main" id="{A71EEC14-174A-46FA-B046-474750457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 name="Group 12">
            <a:extLst>
              <a:ext uri="{FF2B5EF4-FFF2-40B4-BE49-F238E27FC236}">
                <a16:creationId xmlns:a16="http://schemas.microsoft.com/office/drawing/2014/main" id="{EEB6CB95-E653-4C6C-AE51-62FD848E8D5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889" y="-2"/>
            <a:ext cx="3468234" cy="6858000"/>
            <a:chOff x="651279" y="598259"/>
            <a:chExt cx="10889442" cy="5680742"/>
          </a:xfrm>
        </p:grpSpPr>
        <p:sp>
          <p:nvSpPr>
            <p:cNvPr id="14" name="Color">
              <a:extLst>
                <a:ext uri="{FF2B5EF4-FFF2-40B4-BE49-F238E27FC236}">
                  <a16:creationId xmlns:a16="http://schemas.microsoft.com/office/drawing/2014/main" id="{BDD3CB8E-ABA7-4F37-BB2C-64FFD19813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Color">
              <a:extLst>
                <a:ext uri="{FF2B5EF4-FFF2-40B4-BE49-F238E27FC236}">
                  <a16:creationId xmlns:a16="http://schemas.microsoft.com/office/drawing/2014/main" id="{C2CA788A-B2FD-494C-BED0-83E31F6DFF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7" name="Group 16">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18" name="Freeform: Shape 17">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 name="Freeform: Shape 18">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0" name="Freeform: Shape 19">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1" name="Freeform: Shape 20">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2" name="Freeform: Shape 21">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Freeform: Shape 22">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4" name="Freeform: Shape 23">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082EAD5D-DBA8-3630-AE36-247CD2C8E3EF}"/>
              </a:ext>
            </a:extLst>
          </p:cNvPr>
          <p:cNvSpPr>
            <a:spLocks noGrp="1"/>
          </p:cNvSpPr>
          <p:nvPr>
            <p:ph type="title"/>
          </p:nvPr>
        </p:nvSpPr>
        <p:spPr>
          <a:xfrm rot="16200000">
            <a:off x="-1325880" y="1947672"/>
            <a:ext cx="5961888" cy="2788920"/>
          </a:xfrm>
        </p:spPr>
        <p:txBody>
          <a:bodyPr anchor="ctr">
            <a:normAutofit/>
          </a:bodyPr>
          <a:lstStyle/>
          <a:p>
            <a:pPr algn="ctr">
              <a:spcBef>
                <a:spcPts val="0"/>
              </a:spcBef>
            </a:pPr>
            <a:r>
              <a:rPr lang="en-US" sz="4800" b="1" dirty="0">
                <a:solidFill>
                  <a:schemeClr val="bg1"/>
                </a:solidFill>
                <a:latin typeface="Calibri"/>
                <a:cs typeface="Calibri"/>
              </a:rPr>
              <a:t>     </a:t>
            </a:r>
            <a:r>
              <a:rPr lang="en-US" sz="4800" b="1" dirty="0">
                <a:solidFill>
                  <a:schemeClr val="bg1"/>
                </a:solidFill>
                <a:latin typeface="Calibri"/>
                <a:ea typeface="+mj-lt"/>
                <a:cs typeface="Calibri"/>
              </a:rPr>
              <a:t>Problem with existing crowd funding software and model</a:t>
            </a:r>
            <a:endParaRPr lang="en-US" dirty="0"/>
          </a:p>
        </p:txBody>
      </p:sp>
      <p:graphicFrame>
        <p:nvGraphicFramePr>
          <p:cNvPr id="5" name="Content Placeholder 2">
            <a:extLst>
              <a:ext uri="{FF2B5EF4-FFF2-40B4-BE49-F238E27FC236}">
                <a16:creationId xmlns:a16="http://schemas.microsoft.com/office/drawing/2014/main" id="{66323308-6149-B0F3-6BEE-DE6781CC28A1}"/>
              </a:ext>
            </a:extLst>
          </p:cNvPr>
          <p:cNvGraphicFramePr>
            <a:graphicFrameLocks noGrp="1"/>
          </p:cNvGraphicFramePr>
          <p:nvPr>
            <p:ph idx="1"/>
            <p:extLst>
              <p:ext uri="{D42A27DB-BD31-4B8C-83A1-F6EECF244321}">
                <p14:modId xmlns:p14="http://schemas.microsoft.com/office/powerpoint/2010/main" val="3715648644"/>
              </p:ext>
            </p:extLst>
          </p:nvPr>
        </p:nvGraphicFramePr>
        <p:xfrm>
          <a:off x="3794296" y="288758"/>
          <a:ext cx="7559504" cy="628529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658580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481</TotalTime>
  <Words>2008</Words>
  <Application>Microsoft Office PowerPoint</Application>
  <PresentationFormat>Widescreen</PresentationFormat>
  <Paragraphs>183</Paragraphs>
  <Slides>40</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40</vt:i4>
      </vt:variant>
    </vt:vector>
  </HeadingPairs>
  <TitlesOfParts>
    <vt:vector size="50" baseType="lpstr">
      <vt:lpstr>Arial</vt:lpstr>
      <vt:lpstr>Arial Black</vt:lpstr>
      <vt:lpstr>Calibri</vt:lpstr>
      <vt:lpstr>Calibri Light</vt:lpstr>
      <vt:lpstr>Cambria</vt:lpstr>
      <vt:lpstr>Questrial</vt:lpstr>
      <vt:lpstr>Segoe UI</vt:lpstr>
      <vt:lpstr>Times New Roman</vt:lpstr>
      <vt:lpstr>Wingdings</vt:lpstr>
      <vt:lpstr>office theme</vt:lpstr>
      <vt:lpstr>PowerPoint Presentation</vt:lpstr>
      <vt:lpstr>Index</vt:lpstr>
      <vt:lpstr>Introduction Of Crowd funding</vt:lpstr>
      <vt:lpstr>PowerPoint Presentation</vt:lpstr>
      <vt:lpstr>WHAT IS BLOCKCHAIN</vt:lpstr>
      <vt:lpstr>WHAT IS BLOCKCHAIN</vt:lpstr>
      <vt:lpstr>Objective:-</vt:lpstr>
      <vt:lpstr>PowerPoint Presentation</vt:lpstr>
      <vt:lpstr>     Problem with existing crowd funding software and model</vt:lpstr>
      <vt:lpstr>Security:-so as you know that most of the crowdfunding platform face lack of security so by which the amount given by donator are hacked or unsecure so these problems can solve through my project “Help2gether” As the funds become larger, they need to be heavily secure Blockchain — which has never been compromised yet — can provide that level of security.  </vt:lpstr>
      <vt:lpstr>Our Solution</vt:lpstr>
      <vt:lpstr>Idea of Our Project Crowdfunding Model</vt:lpstr>
      <vt:lpstr>Following are the proposed features</vt:lpstr>
      <vt:lpstr>Project Overview</vt:lpstr>
      <vt:lpstr>Feature No:1 (Create Campaign)</vt:lpstr>
      <vt:lpstr>Feature No:2  (Donate To campaign)</vt:lpstr>
      <vt:lpstr>Start a Campaign</vt:lpstr>
      <vt:lpstr>Donate To a campaign </vt:lpstr>
      <vt:lpstr>Tech Stack Analysis</vt:lpstr>
      <vt:lpstr>Technology And Software:-</vt:lpstr>
      <vt:lpstr>Tools And Frameworks</vt:lpstr>
      <vt:lpstr>Tools And Frameworks</vt:lpstr>
      <vt:lpstr>Tools And Frameworks</vt:lpstr>
      <vt:lpstr>Webapp Design Presentation  I will present the six major features of Webapp:   change theme of website Connect Wallet Creating a Campaign Contributing to a Campaign Your Campaign Explore Campaign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How to use this WebApp</vt:lpstr>
      <vt:lpstr>PowerPoint Presentation</vt:lpstr>
      <vt:lpstr>PowerPoint Presentation</vt:lpstr>
      <vt:lpstr>Advantages of Help2gether</vt:lpstr>
      <vt:lpstr>   Conclusion</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Aditya Kumar Singh</cp:lastModifiedBy>
  <cp:revision>927</cp:revision>
  <dcterms:created xsi:type="dcterms:W3CDTF">2013-07-15T20:26:40Z</dcterms:created>
  <dcterms:modified xsi:type="dcterms:W3CDTF">2022-08-21T17:36:29Z</dcterms:modified>
</cp:coreProperties>
</file>